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</p:sldMasterIdLst>
  <p:notesMasterIdLst>
    <p:notesMasterId r:id="rId5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58"/>
      <p:bold r:id="rId59"/>
      <p:italic r:id="rId60"/>
      <p:boldItalic r:id="rId61"/>
    </p:embeddedFont>
    <p:embeddedFont>
      <p:font typeface="Comic Sans MS" panose="030F0702030302020204" pitchFamily="66" charset="0"/>
      <p:regular r:id="rId62"/>
      <p:bold r:id="rId63"/>
      <p:italic r:id="rId64"/>
      <p:boldItalic r:id="rId65"/>
    </p:embeddedFont>
    <p:embeddedFont>
      <p:font typeface="Permanent Marker" panose="020B0604020202020204" charset="0"/>
      <p:regular r:id="rId66"/>
    </p:embeddedFont>
    <p:embeddedFont>
      <p:font typeface="Corben" panose="020B0604020202020204" charset="0"/>
      <p:regular r:id="rId67"/>
      <p:bold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7.fntdata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5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5" name="Shape 7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3" name="Shape 7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820737" y="4155141"/>
            <a:ext cx="7542212" cy="10130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820737" y="5230905"/>
            <a:ext cx="7542212" cy="10309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77239" y="457200"/>
            <a:ext cx="3566159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5266764" y="1676400"/>
            <a:ext cx="2975609" cy="2975609"/>
          </a:xfrm>
          <a:prstGeom prst="ellipse">
            <a:avLst/>
          </a:prstGeom>
          <a:solidFill>
            <a:srgbClr val="BFBFBF"/>
          </a:solidFill>
          <a:ln w="635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52400" dir="5400000" sx="90000" sy="-19000" rotWithShape="0">
              <a:srgbClr val="000000">
                <a:alpha val="2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77239" y="1828800"/>
            <a:ext cx="356615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9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9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79462" y="1892300"/>
            <a:ext cx="3657600" cy="397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3762" y="1892300"/>
            <a:ext cx="3657600" cy="397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6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22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79462" y="1882775"/>
            <a:ext cx="7581899" cy="3952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22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779462" y="2393575"/>
            <a:ext cx="3657600" cy="34738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703762" y="1761565"/>
            <a:ext cx="3657600" cy="5154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703762" y="2393575"/>
            <a:ext cx="3657600" cy="34738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79929" y="457200"/>
            <a:ext cx="3566159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802392" y="457200"/>
            <a:ext cx="3566159" cy="54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779929" y="1828800"/>
            <a:ext cx="3566159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9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9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20737" y="1219012"/>
            <a:ext cx="7542212" cy="19589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5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20737" y="3224213"/>
            <a:ext cx="7542212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5400000">
            <a:off x="5186082" y="2250141"/>
            <a:ext cx="5607424" cy="19408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1088022" y="146729"/>
            <a:ext cx="5610267" cy="61448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22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593974" y="68262"/>
            <a:ext cx="3952875" cy="7581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22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above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77239" y="3962398"/>
            <a:ext cx="7585709" cy="6723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3101957" y="457200"/>
            <a:ext cx="2940086" cy="2940086"/>
          </a:xfrm>
          <a:prstGeom prst="ellipse">
            <a:avLst/>
          </a:prstGeom>
          <a:solidFill>
            <a:srgbClr val="BFBFBF"/>
          </a:solidFill>
          <a:ln w="635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52400" dir="5400000" sx="90000" sy="-19000" rotWithShape="0">
              <a:srgbClr val="000000">
                <a:alpha val="2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77239" y="4639235"/>
            <a:ext cx="7585709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20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9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ndara"/>
              <a:buNone/>
              <a:defRPr sz="9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GridOverlay.png"/>
          <p:cNvPicPr preferRelativeResize="0"/>
          <p:nvPr/>
        </p:nvPicPr>
        <p:blipFill rotWithShape="1">
          <a:blip r:embed="rId4">
            <a:alphaModFix amt="10195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MoleculeTrac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4811" y="225425"/>
            <a:ext cx="5795961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779462" y="1882775"/>
            <a:ext cx="7581899" cy="3952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22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 descr="GridOverlay.png"/>
          <p:cNvPicPr preferRelativeResize="0"/>
          <p:nvPr/>
        </p:nvPicPr>
        <p:blipFill rotWithShape="1">
          <a:blip r:embed="rId14">
            <a:alphaModFix amt="10195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79462" y="1882775"/>
            <a:ext cx="7581899" cy="3952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22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GridOverlay.png"/>
          <p:cNvPicPr preferRelativeResize="0"/>
          <p:nvPr/>
        </p:nvPicPr>
        <p:blipFill rotWithShape="1">
          <a:blip r:embed="rId4">
            <a:alphaModFix amt="10195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79462" y="1882775"/>
            <a:ext cx="7581899" cy="3952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22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9a8C0Pk2c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820737" y="4154487"/>
            <a:ext cx="7542212" cy="10144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ATOMIC STRUCTURE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820737" y="5230812"/>
            <a:ext cx="7542212" cy="1030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 1 – Lessons 1 &amp;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28600" y="260350"/>
            <a:ext cx="8686800" cy="15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8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Protons &amp; Neutrons</a:t>
            </a:r>
            <a:r>
              <a:rPr lang="en-US" sz="4800" b="1" i="0" u="sng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4800" b="1" i="0" u="sng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(Protons &amp; Neutrons are about the same size and mass)</a:t>
            </a:r>
            <a:r>
              <a:rPr lang="en-US" sz="60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60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lang="en-US" sz="6000" b="1" i="0" u="sng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4056061" cy="600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ndara"/>
              <a:buNone/>
            </a:pPr>
            <a:r>
              <a:rPr lang="en-US" sz="4000" b="1" i="0" u="sng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Protons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228600" y="2393950"/>
            <a:ext cx="4208462" cy="34734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908"/>
              </a:buClr>
              <a:buSzPct val="100000"/>
              <a:buFont typeface="Candara"/>
              <a:buChar char="•"/>
            </a:pPr>
            <a:r>
              <a:rPr lang="en-US" sz="40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Protons have a </a:t>
            </a:r>
            <a:r>
              <a:rPr lang="en-US" sz="40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positive</a:t>
            </a:r>
            <a:r>
              <a:rPr lang="en-US" sz="40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 charge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703762" y="1676400"/>
            <a:ext cx="3657600" cy="600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908"/>
              </a:buClr>
              <a:buSzPct val="25000"/>
              <a:buFont typeface="Candara"/>
              <a:buNone/>
            </a:pPr>
            <a:r>
              <a:rPr lang="en-US" sz="40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Neutrons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703762" y="2393950"/>
            <a:ext cx="4440237" cy="34734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908"/>
              </a:buClr>
              <a:buSzPct val="100000"/>
              <a:buFont typeface="Candara"/>
              <a:buChar char="•"/>
            </a:pPr>
            <a:r>
              <a:rPr lang="en-US" sz="40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Neu</a:t>
            </a:r>
            <a:r>
              <a:rPr lang="en-US" sz="40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trons have </a:t>
            </a:r>
            <a:r>
              <a:rPr lang="en-US" sz="40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no</a:t>
            </a:r>
            <a:r>
              <a:rPr lang="en-US" sz="40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 charge (</a:t>
            </a:r>
            <a:r>
              <a:rPr lang="en-US" sz="40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neu</a:t>
            </a:r>
            <a:r>
              <a:rPr lang="en-US" sz="40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tral)</a:t>
            </a:r>
          </a:p>
        </p:txBody>
      </p:sp>
      <p:cxnSp>
        <p:nvCxnSpPr>
          <p:cNvPr id="184" name="Shape 184"/>
          <p:cNvCxnSpPr/>
          <p:nvPr/>
        </p:nvCxnSpPr>
        <p:spPr>
          <a:xfrm>
            <a:off x="2514600" y="3962400"/>
            <a:ext cx="990599" cy="914400"/>
          </a:xfrm>
          <a:prstGeom prst="straightConnector1">
            <a:avLst/>
          </a:prstGeom>
          <a:noFill/>
          <a:ln w="38100" cap="flat" cmpd="sng">
            <a:solidFill>
              <a:srgbClr val="E7CF07"/>
            </a:solidFill>
            <a:prstDash val="solid"/>
            <a:miter lim="800000"/>
            <a:headEnd type="none" w="med" len="med"/>
            <a:tailEnd type="stealth" w="lg" len="lg"/>
          </a:ln>
        </p:spPr>
      </p:cxnSp>
      <p:cxnSp>
        <p:nvCxnSpPr>
          <p:cNvPr id="185" name="Shape 185"/>
          <p:cNvCxnSpPr/>
          <p:nvPr/>
        </p:nvCxnSpPr>
        <p:spPr>
          <a:xfrm rot="5400000">
            <a:off x="5257799" y="3962400"/>
            <a:ext cx="914400" cy="914400"/>
          </a:xfrm>
          <a:prstGeom prst="straightConnector1">
            <a:avLst/>
          </a:prstGeom>
          <a:noFill/>
          <a:ln w="38100" cap="flat" cmpd="sng">
            <a:solidFill>
              <a:srgbClr val="E7CF07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186" name="Shape 186"/>
          <p:cNvSpPr txBox="1"/>
          <p:nvPr/>
        </p:nvSpPr>
        <p:spPr>
          <a:xfrm>
            <a:off x="0" y="4876800"/>
            <a:ext cx="8915400" cy="1323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ndara"/>
              <a:buNone/>
            </a:pPr>
            <a:r>
              <a:rPr lang="en-US" sz="4000" b="1" i="0" u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BOTH are found inside of the NUCLEUS </a:t>
            </a:r>
            <a:r>
              <a:rPr lang="en-US" sz="4000" b="1" i="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Nucleus = the center of the atom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654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908"/>
              </a:buClr>
              <a:buSzPct val="25000"/>
              <a:buFont typeface="Candara"/>
              <a:buNone/>
            </a:pPr>
            <a:r>
              <a:rPr lang="en-US" sz="56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Electrons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7619999" cy="4845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908"/>
              </a:buClr>
              <a:buSzPct val="100000"/>
              <a:buFont typeface="Candara"/>
              <a:buChar char="•"/>
            </a:pPr>
            <a:r>
              <a:rPr lang="en-US" sz="36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Electrons have a </a:t>
            </a:r>
            <a:r>
              <a:rPr lang="en-US" sz="36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negative</a:t>
            </a:r>
            <a:r>
              <a:rPr lang="en-US" sz="36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 charge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2D908"/>
              </a:buClr>
              <a:buSzPct val="100000"/>
              <a:buFont typeface="Candara"/>
              <a:buChar char="•"/>
            </a:pPr>
            <a:r>
              <a:rPr lang="en-US" sz="36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Electrons are MUCH smaller than protons or neutrons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2D908"/>
              </a:buClr>
              <a:buSzPct val="100000"/>
              <a:buFont typeface="Candara"/>
              <a:buChar char="•"/>
            </a:pPr>
            <a:r>
              <a:rPr lang="en-US" sz="36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Electrons orbit the nucleus on paths called </a:t>
            </a:r>
            <a:r>
              <a:rPr lang="en-US" sz="36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energy levels</a:t>
            </a:r>
            <a:r>
              <a:rPr lang="en-US" sz="36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  or </a:t>
            </a:r>
            <a:r>
              <a:rPr lang="en-US" sz="36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shells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4419600"/>
            <a:ext cx="2168525" cy="217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What Does An Atom Look Like?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3886200" cy="3952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ndara"/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Where is the nucleus?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3200" b="1" i="0" u="none" strike="noStrike" cap="none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ndara"/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What do letters a, b &amp; c  represent?</a:t>
            </a:r>
          </a:p>
        </p:txBody>
      </p:sp>
      <p:pic>
        <p:nvPicPr>
          <p:cNvPr id="200" name="Shape 200" descr="http://sagepub.net/LM/images/audit/science/q1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3725" y="2209800"/>
            <a:ext cx="4359274" cy="362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ndara"/>
              <a:buNone/>
            </a:pPr>
            <a:r>
              <a:rPr lang="en-US" sz="4000" b="1" i="0" u="sng" strike="noStrike" cap="non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Bringing it all together…</a:t>
            </a:r>
            <a:r>
              <a:rPr lang="en-US" sz="3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example, OXYGEN is an element on the periodic table.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All </a:t>
            </a:r>
            <a:r>
              <a:rPr lang="en-US" sz="36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NEUTRAL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atoms of oxygen are the same!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79462" y="1762125"/>
            <a:ext cx="3657600" cy="1666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Actual Oxygen Atom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703762" y="2133600"/>
            <a:ext cx="4135437" cy="167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How Oxygen is represented on the Periodic Table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2" y="3725862"/>
            <a:ext cx="2946399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l="10937" t="38296" r="65840" b="36457"/>
          <a:stretch/>
        </p:blipFill>
        <p:spPr>
          <a:xfrm>
            <a:off x="5357812" y="3810000"/>
            <a:ext cx="3003550" cy="2671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79462" y="457200"/>
            <a:ext cx="3567111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Oxygen Again…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802187" y="0"/>
            <a:ext cx="4189411" cy="6400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Char char="•"/>
            </a:pPr>
            <a:r>
              <a:rPr lang="en-US" sz="3600" b="1" i="0" u="sng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Atomic Number</a:t>
            </a:r>
            <a:r>
              <a:rPr lang="en-US" sz="36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 =   - The number of protons  </a:t>
            </a:r>
          </a:p>
          <a:p>
            <a:pPr marL="403225" marR="0" lvl="0" indent="-40322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ndara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	- The number of electrons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2600" b="1" i="0" u="none" strike="noStrike" cap="none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Char char="•"/>
            </a:pPr>
            <a:r>
              <a:rPr lang="en-US" sz="3600" b="1" i="0" u="sng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Atomic Mass =</a:t>
            </a:r>
            <a:r>
              <a:rPr lang="en-US" sz="36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 The number of protons + number of neutrons inside the nucleus </a:t>
            </a:r>
          </a:p>
          <a:p>
            <a:pPr marL="403225" marR="0" lvl="0" indent="-403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3600" b="1" i="0" u="none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828800"/>
            <a:ext cx="4171950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52400" y="107950"/>
            <a:ext cx="8686800" cy="958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ermanent Marker"/>
              <a:buNone/>
            </a:pPr>
            <a:r>
              <a:rPr lang="en-US" sz="5600" b="1" i="0" u="none" strike="noStrike" cap="none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Quick Trick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52400" y="1066800"/>
            <a:ext cx="8686800" cy="548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ndara"/>
              <a:buNone/>
            </a:pPr>
            <a:r>
              <a:rPr lang="en-US" sz="3600" b="1" i="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</a:t>
            </a: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tomic Number =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ndara"/>
              <a:buNone/>
            </a:pPr>
            <a:r>
              <a:rPr lang="en-US" sz="3600" b="1" i="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</a:t>
            </a:r>
            <a:r>
              <a:rPr lang="en-US" sz="3600" b="1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rotons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ndara"/>
              <a:buNone/>
            </a:pPr>
            <a:r>
              <a:rPr lang="en-US" sz="3600" b="1" i="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r>
              <a:rPr lang="en-US" sz="3600" b="1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lectrons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3600" b="1" i="0" u="non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ndara"/>
              <a:buNone/>
            </a:pPr>
            <a:r>
              <a:rPr lang="en-US" sz="3600" b="1" i="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</a:t>
            </a:r>
            <a:r>
              <a:rPr lang="en-US" sz="3600" b="1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ass 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ndara"/>
              <a:buNone/>
            </a:pPr>
            <a:r>
              <a:rPr lang="en-US" sz="3600" b="1" i="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</a:t>
            </a:r>
            <a:r>
              <a:rPr lang="en-US" sz="3600" b="1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tomic Number =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ndara"/>
              <a:buNone/>
            </a:pPr>
            <a:r>
              <a:rPr lang="en-US" sz="3600" b="1" i="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</a:t>
            </a:r>
            <a:r>
              <a:rPr lang="en-US" sz="3600" b="1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eutrons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191000" y="1447800"/>
            <a:ext cx="4343400" cy="2678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lang="en-US" sz="2800" b="1" i="0" u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Who helps you figure out the number of protons, electrons and neutrons in an atom…the </a:t>
            </a:r>
            <a:r>
              <a:rPr lang="en-US" sz="2800" b="1" i="0" u="none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APE</a:t>
            </a:r>
            <a:r>
              <a:rPr lang="en-US" sz="2800" b="1" i="0" u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-US" sz="2800" b="1" i="0" u="none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MAN </a:t>
            </a:r>
            <a:r>
              <a:rPr lang="en-US" sz="2800" b="1" i="0" u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of course!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7412" y="3810000"/>
            <a:ext cx="2566987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l="10937" t="38296" r="65840" b="36457"/>
          <a:stretch/>
        </p:blipFill>
        <p:spPr>
          <a:xfrm>
            <a:off x="1206500" y="1447800"/>
            <a:ext cx="2730500" cy="267176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3873500" y="1676400"/>
            <a:ext cx="3913187" cy="579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Atomic Number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873500" y="2220911"/>
            <a:ext cx="3913187" cy="579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873500" y="2763836"/>
            <a:ext cx="3913187" cy="579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873500" y="3306762"/>
            <a:ext cx="3913187" cy="579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Atomic Mass</a:t>
            </a:r>
          </a:p>
        </p:txBody>
      </p:sp>
      <p:grpSp>
        <p:nvGrpSpPr>
          <p:cNvPr id="234" name="Shape 234"/>
          <p:cNvGrpSpPr/>
          <p:nvPr/>
        </p:nvGrpSpPr>
        <p:grpSpPr>
          <a:xfrm>
            <a:off x="4271961" y="4419600"/>
            <a:ext cx="4340224" cy="590549"/>
            <a:chOff x="4699000" y="4419600"/>
            <a:chExt cx="4775199" cy="590549"/>
          </a:xfrm>
        </p:grpSpPr>
        <p:sp>
          <p:nvSpPr>
            <p:cNvPr id="235" name="Shape 235"/>
            <p:cNvSpPr txBox="1"/>
            <p:nvPr/>
          </p:nvSpPr>
          <p:spPr>
            <a:xfrm>
              <a:off x="4699000" y="4430712"/>
              <a:ext cx="2235199" cy="579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7239000" y="4419600"/>
              <a:ext cx="2235199" cy="579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Shape 237"/>
          <p:cNvGrpSpPr/>
          <p:nvPr/>
        </p:nvGrpSpPr>
        <p:grpSpPr>
          <a:xfrm>
            <a:off x="4017962" y="5029200"/>
            <a:ext cx="4557712" cy="592136"/>
            <a:chOff x="4665662" y="5029200"/>
            <a:chExt cx="5468937" cy="592136"/>
          </a:xfrm>
        </p:grpSpPr>
        <p:sp>
          <p:nvSpPr>
            <p:cNvPr id="238" name="Shape 238"/>
            <p:cNvSpPr txBox="1"/>
            <p:nvPr/>
          </p:nvSpPr>
          <p:spPr>
            <a:xfrm>
              <a:off x="4665662" y="5041900"/>
              <a:ext cx="2438399" cy="579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7696200" y="5029200"/>
              <a:ext cx="2438399" cy="579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111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6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PRACTICE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79462" y="1882775"/>
            <a:ext cx="7581899" cy="4670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2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2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2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2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Atomic number equals the number of ____________ or ________________.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Atomic mass equals the number of ______________ + 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0" y="4648200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E61E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rgbClr val="9DE61E"/>
                </a:solidFill>
                <a:latin typeface="Arial"/>
                <a:ea typeface="Arial"/>
                <a:cs typeface="Arial"/>
                <a:sym typeface="Arial"/>
              </a:rPr>
              <a:t>USE THE PERIODIC TABLE ON PAGE </a:t>
            </a:r>
            <a:r>
              <a:rPr lang="en-US" sz="3600">
                <a:solidFill>
                  <a:srgbClr val="9DE61E"/>
                </a:solidFill>
              </a:rPr>
              <a:t>143</a:t>
            </a:r>
            <a:r>
              <a:rPr lang="en-US" sz="3600" b="0" i="0" u="none">
                <a:solidFill>
                  <a:srgbClr val="9DE61E"/>
                </a:solidFill>
                <a:latin typeface="Arial"/>
                <a:ea typeface="Arial"/>
                <a:cs typeface="Arial"/>
                <a:sym typeface="Arial"/>
              </a:rPr>
              <a:t> TO HELP YOU WITH THE NAMES AND SYMBOLS OF THE ELEMENTS!!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l="8903" t="25744" r="63505" b="29287"/>
          <a:stretch/>
        </p:blipFill>
        <p:spPr>
          <a:xfrm>
            <a:off x="2960275" y="230250"/>
            <a:ext cx="2960100" cy="43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0" y="4648200"/>
            <a:ext cx="9144000" cy="175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E61E"/>
              </a:buClr>
              <a:buFont typeface="Arial"/>
              <a:buNone/>
            </a:pPr>
            <a:endParaRPr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l="35739" t="25658" r="34352" b="27875"/>
          <a:stretch/>
        </p:blipFill>
        <p:spPr>
          <a:xfrm>
            <a:off x="2351800" y="361825"/>
            <a:ext cx="3881100" cy="54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l="63940" t="26008" r="8175" b="27778"/>
          <a:stretch/>
        </p:blipFill>
        <p:spPr>
          <a:xfrm>
            <a:off x="2631375" y="328925"/>
            <a:ext cx="3798900" cy="56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152400" y="4154487"/>
            <a:ext cx="8763000" cy="10144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ATOMIC STRUCTURE TIME!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l="10156" t="28125" r="64129" b="25623"/>
          <a:stretch/>
        </p:blipFill>
        <p:spPr>
          <a:xfrm>
            <a:off x="2498550" y="605900"/>
            <a:ext cx="3126000" cy="50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l="36994" t="26160" r="36503" b="26160"/>
          <a:stretch/>
        </p:blipFill>
        <p:spPr>
          <a:xfrm>
            <a:off x="2697175" y="646500"/>
            <a:ext cx="3437100" cy="55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 descr="j04059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11" y="304800"/>
            <a:ext cx="5072061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 rot="-600000">
            <a:off x="571500" y="2133600"/>
            <a:ext cx="8183561" cy="2133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476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Corben"/>
              </a:rPr>
              <a:t>The Atoms Family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Shape 279"/>
          <p:cNvGrpSpPr/>
          <p:nvPr/>
        </p:nvGrpSpPr>
        <p:grpSpPr>
          <a:xfrm>
            <a:off x="4762500" y="3581400"/>
            <a:ext cx="4203700" cy="2895600"/>
            <a:chOff x="5715000" y="3581400"/>
            <a:chExt cx="5045074" cy="2666999"/>
          </a:xfrm>
        </p:grpSpPr>
        <p:sp>
          <p:nvSpPr>
            <p:cNvPr id="280" name="Shape 280"/>
            <p:cNvSpPr txBox="1"/>
            <p:nvPr/>
          </p:nvSpPr>
          <p:spPr>
            <a:xfrm>
              <a:off x="5715000" y="3581400"/>
              <a:ext cx="5045074" cy="2666999"/>
            </a:xfrm>
            <a:prstGeom prst="rect">
              <a:avLst/>
            </a:prstGeom>
            <a:solidFill>
              <a:srgbClr val="FFFF66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Name: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lang="en-US" sz="2400" b="1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Nelda Neutron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9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Description: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lang="en-US" sz="2400" b="1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Neutral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9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Favorite Activity: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lang="en-US" sz="2200" b="1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Hanging out at the Nucleus Arcade</a:t>
              </a:r>
            </a:p>
          </p:txBody>
        </p:sp>
        <p:grpSp>
          <p:nvGrpSpPr>
            <p:cNvPr id="281" name="Shape 281"/>
            <p:cNvGrpSpPr/>
            <p:nvPr/>
          </p:nvGrpSpPr>
          <p:grpSpPr>
            <a:xfrm>
              <a:off x="8686800" y="3733800"/>
              <a:ext cx="1676399" cy="1524000"/>
              <a:chOff x="8686800" y="3733800"/>
              <a:chExt cx="1676399" cy="1524000"/>
            </a:xfrm>
          </p:grpSpPr>
          <p:sp>
            <p:nvSpPr>
              <p:cNvPr id="282" name="Shape 282"/>
              <p:cNvSpPr/>
              <p:nvPr/>
            </p:nvSpPr>
            <p:spPr>
              <a:xfrm>
                <a:off x="8686800" y="3733800"/>
                <a:ext cx="1676399" cy="1524000"/>
              </a:xfrm>
              <a:prstGeom prst="ellipse">
                <a:avLst/>
              </a:prstGeom>
              <a:solidFill>
                <a:srgbClr val="FFFF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9102725" y="3962400"/>
                <a:ext cx="304799" cy="457200"/>
              </a:xfrm>
              <a:prstGeom prst="ellipse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9559925" y="3962400"/>
                <a:ext cx="304799" cy="457200"/>
              </a:xfrm>
              <a:prstGeom prst="ellipse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5" name="Shape 285"/>
              <p:cNvCxnSpPr/>
              <p:nvPr/>
            </p:nvCxnSpPr>
            <p:spPr>
              <a:xfrm>
                <a:off x="8991600" y="4800600"/>
                <a:ext cx="1066799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286" name="Shape 286"/>
          <p:cNvSpPr txBox="1"/>
          <p:nvPr/>
        </p:nvSpPr>
        <p:spPr>
          <a:xfrm>
            <a:off x="254000" y="450850"/>
            <a:ext cx="4317999" cy="60023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center of Matterville, there is a place called the Nucleus Arcade, where two members of the Atoms Family like to hang out.  </a:t>
            </a: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Perky Patty Proton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like her sisters, is quite large with a huge smile and eyes that sparkle (+).  Patty is always happy and has a very positive personality. </a:t>
            </a: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Nerdy Nelda Neutron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large like Patty, but she has a boring, flat mouth and eyes with zero expression (o).   Patty, Nelda, and their sisters spend all their time at the arcade. 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230187" y="152400"/>
            <a:ext cx="6246811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Atoms Family from Matterville</a:t>
            </a:r>
          </a:p>
        </p:txBody>
      </p:sp>
      <p:grpSp>
        <p:nvGrpSpPr>
          <p:cNvPr id="288" name="Shape 288"/>
          <p:cNvGrpSpPr/>
          <p:nvPr/>
        </p:nvGrpSpPr>
        <p:grpSpPr>
          <a:xfrm>
            <a:off x="4775199" y="685800"/>
            <a:ext cx="4190999" cy="2895600"/>
            <a:chOff x="5730875" y="685800"/>
            <a:chExt cx="5029199" cy="2895600"/>
          </a:xfrm>
        </p:grpSpPr>
        <p:sp>
          <p:nvSpPr>
            <p:cNvPr id="289" name="Shape 289"/>
            <p:cNvSpPr txBox="1"/>
            <p:nvPr/>
          </p:nvSpPr>
          <p:spPr>
            <a:xfrm>
              <a:off x="5730875" y="685800"/>
              <a:ext cx="5029199" cy="2895600"/>
            </a:xfrm>
            <a:prstGeom prst="rect">
              <a:avLst/>
            </a:prstGeom>
            <a:solidFill>
              <a:srgbClr val="66FF66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Name: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Patty Proton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9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Description: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Positive</a:t>
              </a: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9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Favorite Activity: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2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Hanging out at the Nucleus Arcade</a:t>
              </a:r>
            </a:p>
          </p:txBody>
        </p:sp>
        <p:grpSp>
          <p:nvGrpSpPr>
            <p:cNvPr id="290" name="Shape 290"/>
            <p:cNvGrpSpPr/>
            <p:nvPr/>
          </p:nvGrpSpPr>
          <p:grpSpPr>
            <a:xfrm>
              <a:off x="8702674" y="838199"/>
              <a:ext cx="1676399" cy="1523999"/>
              <a:chOff x="1295400" y="2871786"/>
              <a:chExt cx="1904999" cy="1904999"/>
            </a:xfrm>
          </p:grpSpPr>
          <p:grpSp>
            <p:nvGrpSpPr>
              <p:cNvPr id="291" name="Shape 291"/>
              <p:cNvGrpSpPr/>
              <p:nvPr/>
            </p:nvGrpSpPr>
            <p:grpSpPr>
              <a:xfrm>
                <a:off x="1295400" y="2871786"/>
                <a:ext cx="1904999" cy="1904999"/>
                <a:chOff x="1295400" y="2871786"/>
                <a:chExt cx="1904999" cy="1904999"/>
              </a:xfrm>
            </p:grpSpPr>
            <p:sp>
              <p:nvSpPr>
                <p:cNvPr id="292" name="Shape 292"/>
                <p:cNvSpPr/>
                <p:nvPr/>
              </p:nvSpPr>
              <p:spPr>
                <a:xfrm>
                  <a:off x="1295400" y="2871786"/>
                  <a:ext cx="1904999" cy="1904999"/>
                </a:xfrm>
                <a:prstGeom prst="ellipse">
                  <a:avLst/>
                </a:prstGeom>
                <a:solidFill>
                  <a:srgbClr val="66FF66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Shape 293"/>
                <p:cNvSpPr/>
                <p:nvPr/>
              </p:nvSpPr>
              <p:spPr>
                <a:xfrm rot="10800000">
                  <a:off x="1638300" y="3047999"/>
                  <a:ext cx="1219199" cy="1447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250" y="60000"/>
                      </a:moveTo>
                      <a:cubicBezTo>
                        <a:pt x="6250" y="30311"/>
                        <a:pt x="30311" y="6250"/>
                        <a:pt x="60000" y="6250"/>
                      </a:cubicBezTo>
                      <a:cubicBezTo>
                        <a:pt x="89683" y="6250"/>
                        <a:pt x="113744" y="30311"/>
                        <a:pt x="113744" y="59994"/>
                      </a:cubicBezTo>
                      <a:lnTo>
                        <a:pt x="120000" y="60000"/>
                      </a:lnTo>
                      <a:cubicBezTo>
                        <a:pt x="120000" y="26861"/>
                        <a:pt x="93133" y="0"/>
                        <a:pt x="60000" y="0"/>
                      </a:cubicBezTo>
                      <a:cubicBezTo>
                        <a:pt x="26861" y="0"/>
                        <a:pt x="0" y="26861"/>
                        <a:pt x="0" y="60000"/>
                      </a:cubicBezTo>
                      <a:lnTo>
                        <a:pt x="6250" y="6000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miter lim="524288"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Shape 294"/>
              <p:cNvGrpSpPr/>
              <p:nvPr/>
            </p:nvGrpSpPr>
            <p:grpSpPr>
              <a:xfrm>
                <a:off x="1638300" y="3265486"/>
                <a:ext cx="1219200" cy="457200"/>
                <a:chOff x="1676400" y="3352800"/>
                <a:chExt cx="1219200" cy="457200"/>
              </a:xfrm>
            </p:grpSpPr>
            <p:grpSp>
              <p:nvGrpSpPr>
                <p:cNvPr id="295" name="Shape 295"/>
                <p:cNvGrpSpPr/>
                <p:nvPr/>
              </p:nvGrpSpPr>
              <p:grpSpPr>
                <a:xfrm>
                  <a:off x="1676400" y="3352800"/>
                  <a:ext cx="457200" cy="457200"/>
                  <a:chOff x="3657600" y="4648200"/>
                  <a:chExt cx="457200" cy="457200"/>
                </a:xfrm>
              </p:grpSpPr>
              <p:cxnSp>
                <p:nvCxnSpPr>
                  <p:cNvPr id="296" name="Shape 296"/>
                  <p:cNvCxnSpPr/>
                  <p:nvPr/>
                </p:nvCxnSpPr>
                <p:spPr>
                  <a:xfrm>
                    <a:off x="3886200" y="4648200"/>
                    <a:ext cx="0" cy="457200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97" name="Shape 297"/>
                  <p:cNvCxnSpPr/>
                  <p:nvPr/>
                </p:nvCxnSpPr>
                <p:spPr>
                  <a:xfrm rot="10800000">
                    <a:off x="3886200" y="4648199"/>
                    <a:ext cx="0" cy="457200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298" name="Shape 298"/>
                <p:cNvGrpSpPr/>
                <p:nvPr/>
              </p:nvGrpSpPr>
              <p:grpSpPr>
                <a:xfrm>
                  <a:off x="2438400" y="3352800"/>
                  <a:ext cx="457200" cy="457200"/>
                  <a:chOff x="3657600" y="4648200"/>
                  <a:chExt cx="457200" cy="457200"/>
                </a:xfrm>
              </p:grpSpPr>
              <p:cxnSp>
                <p:nvCxnSpPr>
                  <p:cNvPr id="299" name="Shape 299"/>
                  <p:cNvCxnSpPr/>
                  <p:nvPr/>
                </p:nvCxnSpPr>
                <p:spPr>
                  <a:xfrm>
                    <a:off x="3886200" y="4648200"/>
                    <a:ext cx="0" cy="457200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00" name="Shape 300"/>
                  <p:cNvCxnSpPr/>
                  <p:nvPr/>
                </p:nvCxnSpPr>
                <p:spPr>
                  <a:xfrm rot="10800000">
                    <a:off x="3886200" y="4648199"/>
                    <a:ext cx="0" cy="457200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Shape 305"/>
          <p:cNvGrpSpPr/>
          <p:nvPr/>
        </p:nvGrpSpPr>
        <p:grpSpPr>
          <a:xfrm>
            <a:off x="5130800" y="533400"/>
            <a:ext cx="3886200" cy="2666999"/>
            <a:chOff x="6156325" y="533400"/>
            <a:chExt cx="4664075" cy="2666999"/>
          </a:xfrm>
        </p:grpSpPr>
        <p:sp>
          <p:nvSpPr>
            <p:cNvPr id="306" name="Shape 306"/>
            <p:cNvSpPr txBox="1"/>
            <p:nvPr/>
          </p:nvSpPr>
          <p:spPr>
            <a:xfrm>
              <a:off x="6156325" y="533400"/>
              <a:ext cx="4664075" cy="2666999"/>
            </a:xfrm>
            <a:prstGeom prst="rect">
              <a:avLst/>
            </a:prstGeom>
            <a:solidFill>
              <a:srgbClr val="3399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Name: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Elliott Electron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9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Description: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Negative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9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Favorite Activity: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Racing around the arcade</a:t>
              </a:r>
            </a:p>
          </p:txBody>
        </p:sp>
        <p:grpSp>
          <p:nvGrpSpPr>
            <p:cNvPr id="307" name="Shape 307"/>
            <p:cNvGrpSpPr/>
            <p:nvPr/>
          </p:nvGrpSpPr>
          <p:grpSpPr>
            <a:xfrm>
              <a:off x="9128125" y="685800"/>
              <a:ext cx="1447799" cy="1524000"/>
              <a:chOff x="1143000" y="4267200"/>
              <a:chExt cx="1904999" cy="1981200"/>
            </a:xfrm>
          </p:grpSpPr>
          <p:sp>
            <p:nvSpPr>
              <p:cNvPr id="308" name="Shape 308"/>
              <p:cNvSpPr/>
              <p:nvPr/>
            </p:nvSpPr>
            <p:spPr>
              <a:xfrm>
                <a:off x="1143000" y="4267200"/>
                <a:ext cx="1904999" cy="1904999"/>
              </a:xfrm>
              <a:prstGeom prst="ellipse">
                <a:avLst/>
              </a:prstGeom>
              <a:solidFill>
                <a:srgbClr val="3399FF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Shape 309"/>
              <p:cNvSpPr/>
              <p:nvPr/>
            </p:nvSpPr>
            <p:spPr>
              <a:xfrm flipH="1">
                <a:off x="1485900" y="5334000"/>
                <a:ext cx="1219199" cy="914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50" y="60000"/>
                    </a:moveTo>
                    <a:cubicBezTo>
                      <a:pt x="6250" y="30311"/>
                      <a:pt x="30311" y="6250"/>
                      <a:pt x="60000" y="6250"/>
                    </a:cubicBezTo>
                    <a:cubicBezTo>
                      <a:pt x="89683" y="6250"/>
                      <a:pt x="113744" y="30311"/>
                      <a:pt x="113744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lnTo>
                      <a:pt x="6250" y="6000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0" name="Shape 310"/>
              <p:cNvGrpSpPr/>
              <p:nvPr/>
            </p:nvGrpSpPr>
            <p:grpSpPr>
              <a:xfrm>
                <a:off x="1516526" y="4762500"/>
                <a:ext cx="1119846" cy="228600"/>
                <a:chOff x="1516526" y="4762500"/>
                <a:chExt cx="1119846" cy="228600"/>
              </a:xfrm>
            </p:grpSpPr>
            <p:cxnSp>
              <p:nvCxnSpPr>
                <p:cNvPr id="311" name="Shape 311"/>
                <p:cNvCxnSpPr/>
                <p:nvPr/>
              </p:nvCxnSpPr>
              <p:spPr>
                <a:xfrm>
                  <a:off x="1714499" y="4648200"/>
                  <a:ext cx="0" cy="457199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312" name="Shape 312"/>
                <p:cNvCxnSpPr/>
                <p:nvPr/>
              </p:nvCxnSpPr>
              <p:spPr>
                <a:xfrm>
                  <a:off x="2438400" y="4648200"/>
                  <a:ext cx="0" cy="457199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313" name="Shape 313"/>
          <p:cNvSpPr txBox="1"/>
          <p:nvPr/>
        </p:nvSpPr>
        <p:spPr>
          <a:xfrm>
            <a:off x="190500" y="644525"/>
            <a:ext cx="4722812" cy="5630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Around the Nucleus Arcade, you will find a series of roadways that are used by the brothers in the Atoms Family. </a:t>
            </a: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Elliott Electron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races madly around the Arcade on his go-kart. Elliott is much smaller than Patty and Nelda and he is always angry because his big sisters will not let him into the Arcade.  He has a frown on his face, eyes that are squinted with anger, and a very negative (-) attitude.  Elliot and his brothers are forced to hang out on the streets outside the arcade. </a:t>
            </a:r>
          </a:p>
        </p:txBody>
      </p:sp>
      <p:pic>
        <p:nvPicPr>
          <p:cNvPr id="314" name="Shape 314" descr="j02410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3505200"/>
            <a:ext cx="2476500" cy="280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190500" y="306387"/>
            <a:ext cx="4722812" cy="24622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REMEMBER:</a:t>
            </a:r>
            <a:r>
              <a:rPr lang="en-US" sz="2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Electrons are only allowed on the streets around the arcade.  The first “street” can only hold </a:t>
            </a:r>
            <a:r>
              <a:rPr lang="en-US" sz="22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Electron brothers. The second “street,” can hold </a:t>
            </a:r>
            <a:r>
              <a:rPr lang="en-US" sz="22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brothers. The third “street,” can hold up to  </a:t>
            </a:r>
            <a:r>
              <a:rPr lang="en-US" sz="22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r>
              <a:rPr lang="en-US" sz="2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brothers.</a:t>
            </a:r>
          </a:p>
        </p:txBody>
      </p:sp>
      <p:sp>
        <p:nvSpPr>
          <p:cNvPr id="320" name="Shape 320"/>
          <p:cNvSpPr/>
          <p:nvPr/>
        </p:nvSpPr>
        <p:spPr>
          <a:xfrm rot="600000">
            <a:off x="5611812" y="685800"/>
            <a:ext cx="2908300" cy="1142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Corben"/>
              </a:rPr>
              <a:t>Matterville </a:t>
            </a:r>
          </a:p>
        </p:txBody>
      </p:sp>
      <p:grpSp>
        <p:nvGrpSpPr>
          <p:cNvPr id="321" name="Shape 321"/>
          <p:cNvGrpSpPr/>
          <p:nvPr/>
        </p:nvGrpSpPr>
        <p:grpSpPr>
          <a:xfrm>
            <a:off x="2528886" y="2971800"/>
            <a:ext cx="3428999" cy="3809999"/>
            <a:chOff x="3124200" y="2590800"/>
            <a:chExt cx="4114800" cy="3809999"/>
          </a:xfrm>
        </p:grpSpPr>
        <p:sp>
          <p:nvSpPr>
            <p:cNvPr id="322" name="Shape 322"/>
            <p:cNvSpPr/>
            <p:nvPr/>
          </p:nvSpPr>
          <p:spPr>
            <a:xfrm>
              <a:off x="3124200" y="2590800"/>
              <a:ext cx="4114800" cy="3809999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3498850" y="2938461"/>
              <a:ext cx="3365499" cy="3114675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3940175" y="3346450"/>
              <a:ext cx="2482850" cy="2298699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4470400" y="3838575"/>
              <a:ext cx="1422400" cy="1314449"/>
            </a:xfrm>
            <a:prstGeom prst="ellipse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Shape 326"/>
          <p:cNvSpPr/>
          <p:nvPr/>
        </p:nvSpPr>
        <p:spPr>
          <a:xfrm>
            <a:off x="3660775" y="4200525"/>
            <a:ext cx="1187449" cy="1314449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Shape 327"/>
          <p:cNvGrpSpPr/>
          <p:nvPr/>
        </p:nvGrpSpPr>
        <p:grpSpPr>
          <a:xfrm>
            <a:off x="4727574" y="4906961"/>
            <a:ext cx="3786186" cy="1016000"/>
            <a:chOff x="5118100" y="4724400"/>
            <a:chExt cx="4165600" cy="1016000"/>
          </a:xfrm>
        </p:grpSpPr>
        <p:sp>
          <p:nvSpPr>
            <p:cNvPr id="328" name="Shape 328"/>
            <p:cNvSpPr txBox="1"/>
            <p:nvPr/>
          </p:nvSpPr>
          <p:spPr>
            <a:xfrm>
              <a:off x="5791200" y="4724400"/>
              <a:ext cx="3492500" cy="101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Nucleus Arcade</a:t>
              </a:r>
              <a:b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Contains protons &amp; neutrons</a:t>
              </a:r>
            </a:p>
          </p:txBody>
        </p:sp>
        <p:cxnSp>
          <p:nvCxnSpPr>
            <p:cNvPr id="329" name="Shape 329"/>
            <p:cNvCxnSpPr/>
            <p:nvPr/>
          </p:nvCxnSpPr>
          <p:spPr>
            <a:xfrm rot="10800000">
              <a:off x="5118100" y="4737100"/>
              <a:ext cx="685799" cy="152399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lg" len="lg"/>
            </a:ln>
          </p:spPr>
        </p:cxnSp>
      </p:grpSp>
      <p:grpSp>
        <p:nvGrpSpPr>
          <p:cNvPr id="330" name="Shape 330"/>
          <p:cNvGrpSpPr/>
          <p:nvPr/>
        </p:nvGrpSpPr>
        <p:grpSpPr>
          <a:xfrm>
            <a:off x="260349" y="3319462"/>
            <a:ext cx="2717799" cy="719137"/>
            <a:chOff x="285750" y="3319462"/>
            <a:chExt cx="2990849" cy="719137"/>
          </a:xfrm>
        </p:grpSpPr>
        <p:sp>
          <p:nvSpPr>
            <p:cNvPr id="331" name="Shape 331"/>
            <p:cNvSpPr txBox="1"/>
            <p:nvPr/>
          </p:nvSpPr>
          <p:spPr>
            <a:xfrm>
              <a:off x="285750" y="3319462"/>
              <a:ext cx="2209799" cy="70802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2000" b="1" i="0" u="none" baseline="30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nd</a:t>
              </a: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“street” can hold 8 electrons</a:t>
              </a:r>
            </a:p>
          </p:txBody>
        </p:sp>
        <p:cxnSp>
          <p:nvCxnSpPr>
            <p:cNvPr id="332" name="Shape 332"/>
            <p:cNvCxnSpPr/>
            <p:nvPr/>
          </p:nvCxnSpPr>
          <p:spPr>
            <a:xfrm>
              <a:off x="2209800" y="3657600"/>
              <a:ext cx="1066799" cy="3810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lg" len="lg"/>
            </a:ln>
          </p:spPr>
        </p:cxnSp>
      </p:grpSp>
      <p:grpSp>
        <p:nvGrpSpPr>
          <p:cNvPr id="333" name="Shape 333"/>
          <p:cNvGrpSpPr/>
          <p:nvPr/>
        </p:nvGrpSpPr>
        <p:grpSpPr>
          <a:xfrm>
            <a:off x="4987924" y="2525711"/>
            <a:ext cx="2851150" cy="708024"/>
            <a:chOff x="5486399" y="2438400"/>
            <a:chExt cx="3136900" cy="708024"/>
          </a:xfrm>
        </p:grpSpPr>
        <p:sp>
          <p:nvSpPr>
            <p:cNvPr id="334" name="Shape 334"/>
            <p:cNvSpPr txBox="1"/>
            <p:nvPr/>
          </p:nvSpPr>
          <p:spPr>
            <a:xfrm>
              <a:off x="5943600" y="2438400"/>
              <a:ext cx="2679700" cy="70802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000" b="1" i="0" u="none" baseline="30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“street” can hold 18 electrons</a:t>
              </a:r>
            </a:p>
          </p:txBody>
        </p:sp>
        <p:cxnSp>
          <p:nvCxnSpPr>
            <p:cNvPr id="335" name="Shape 335"/>
            <p:cNvCxnSpPr/>
            <p:nvPr/>
          </p:nvCxnSpPr>
          <p:spPr>
            <a:xfrm flipH="1">
              <a:off x="5486399" y="2667000"/>
              <a:ext cx="457200" cy="304799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lg" len="lg"/>
            </a:ln>
          </p:spPr>
        </p:cxnSp>
      </p:grpSp>
      <p:grpSp>
        <p:nvGrpSpPr>
          <p:cNvPr id="336" name="Shape 336"/>
          <p:cNvGrpSpPr/>
          <p:nvPr/>
        </p:nvGrpSpPr>
        <p:grpSpPr>
          <a:xfrm>
            <a:off x="190500" y="4953000"/>
            <a:ext cx="2995611" cy="1016000"/>
            <a:chOff x="209550" y="4953000"/>
            <a:chExt cx="3295649" cy="1016000"/>
          </a:xfrm>
        </p:grpSpPr>
        <p:sp>
          <p:nvSpPr>
            <p:cNvPr id="337" name="Shape 337"/>
            <p:cNvSpPr txBox="1"/>
            <p:nvPr/>
          </p:nvSpPr>
          <p:spPr>
            <a:xfrm>
              <a:off x="209550" y="4953000"/>
              <a:ext cx="2381249" cy="101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en-US" sz="2000" b="1" i="0" u="none" baseline="30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“street” can only hold 2 electrons</a:t>
              </a:r>
            </a:p>
          </p:txBody>
        </p:sp>
        <p:cxnSp>
          <p:nvCxnSpPr>
            <p:cNvPr id="338" name="Shape 338"/>
            <p:cNvCxnSpPr/>
            <p:nvPr/>
          </p:nvCxnSpPr>
          <p:spPr>
            <a:xfrm rot="10800000" flipH="1">
              <a:off x="2286000" y="5029200"/>
              <a:ext cx="1219199" cy="152399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820737" y="2286000"/>
            <a:ext cx="7542212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E61E"/>
              </a:buClr>
              <a:buSzPct val="25000"/>
              <a:buFont typeface="Permanent Marker"/>
              <a:buNone/>
            </a:pPr>
            <a:r>
              <a:rPr lang="en-US" sz="6000" b="1" i="0" u="none" strike="noStrike" cap="none">
                <a:solidFill>
                  <a:srgbClr val="9DE61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/>
            </a:r>
            <a:br>
              <a:rPr lang="en-US" sz="6000" b="1" i="0" u="none" strike="noStrike" cap="none">
                <a:solidFill>
                  <a:srgbClr val="9DE61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6000" b="1" i="0" u="none" strike="noStrike" cap="none">
                <a:solidFill>
                  <a:srgbClr val="9DE61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/>
            </a:r>
            <a:br>
              <a:rPr lang="en-US" sz="6000" b="1" i="0" u="none" strike="noStrike" cap="none">
                <a:solidFill>
                  <a:srgbClr val="9DE61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6000" b="1" i="0" u="none" strike="noStrike" cap="none">
                <a:solidFill>
                  <a:srgbClr val="9DE61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/>
            </a:r>
            <a:br>
              <a:rPr lang="en-US" sz="6000" b="1" i="0" u="none" strike="noStrike" cap="none">
                <a:solidFill>
                  <a:srgbClr val="9DE61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7200" b="1" i="0" u="none" strike="noStrike" cap="none">
                <a:solidFill>
                  <a:srgbClr val="9DE61E"/>
                </a:solidFill>
                <a:latin typeface="Arial"/>
                <a:ea typeface="Arial"/>
                <a:cs typeface="Arial"/>
                <a:sym typeface="Arial"/>
              </a:rPr>
              <a:t>The Addams Family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0" y="36576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r>
              <a:rPr lang="en-US" sz="3600" b="1" i="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https://www.youtube.com/watch?v=Le9a8C0Pk2c</a:t>
            </a:r>
          </a:p>
          <a:p>
            <a: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3600" b="1" i="0" u="sng">
              <a:solidFill>
                <a:schemeClr val="hlink"/>
              </a:solidFill>
              <a:latin typeface="Candara"/>
              <a:ea typeface="Candara"/>
              <a:cs typeface="Candara"/>
              <a:sym typeface="Candara"/>
              <a:hlinkClick r:id="rId3"/>
            </a:endParaRP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100"/>
            <a:ext cx="238442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0" y="4425950"/>
            <a:ext cx="3809999" cy="243204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4419600" y="425450"/>
            <a:ext cx="4190999" cy="769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 Break!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8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REVIEW…</a:t>
            </a: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	</a:t>
            </a:r>
            <a:r>
              <a:rPr lang="en-US" sz="4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Everything is matter!</a:t>
            </a:r>
          </a:p>
        </p:txBody>
      </p:sp>
      <p:pic>
        <p:nvPicPr>
          <p:cNvPr id="353" name="Shape 353" descr="dglxasset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447800"/>
            <a:ext cx="201612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 descr="dog_clipart_pupp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600200"/>
            <a:ext cx="19431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 descr="436087190_a216dee4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271962"/>
            <a:ext cx="3448050" cy="25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 descr="See full siz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6900" y="4575175"/>
            <a:ext cx="3467099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 descr="atom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7600" y="2947986"/>
            <a:ext cx="2209799" cy="21574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Shape 358"/>
          <p:cNvCxnSpPr/>
          <p:nvPr/>
        </p:nvCxnSpPr>
        <p:spPr>
          <a:xfrm rot="10800000">
            <a:off x="2285999" y="3047999"/>
            <a:ext cx="91440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59" name="Shape 359"/>
          <p:cNvCxnSpPr/>
          <p:nvPr/>
        </p:nvCxnSpPr>
        <p:spPr>
          <a:xfrm flipH="1">
            <a:off x="3448049" y="4575175"/>
            <a:ext cx="819150" cy="7588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60" name="Shape 360"/>
          <p:cNvCxnSpPr/>
          <p:nvPr/>
        </p:nvCxnSpPr>
        <p:spPr>
          <a:xfrm rot="10800000" flipH="1">
            <a:off x="5867400" y="2743200"/>
            <a:ext cx="533399" cy="761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61" name="Shape 361"/>
          <p:cNvCxnSpPr/>
          <p:nvPr/>
        </p:nvCxnSpPr>
        <p:spPr>
          <a:xfrm>
            <a:off x="5791200" y="3886200"/>
            <a:ext cx="228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362" name="Shape 362"/>
          <p:cNvSpPr txBox="1"/>
          <p:nvPr/>
        </p:nvSpPr>
        <p:spPr>
          <a:xfrm>
            <a:off x="2397125" y="1447800"/>
            <a:ext cx="4308474" cy="15700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 is anything that has mass and volume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 idx="4294967295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Matter is made of elements!</a:t>
            </a:r>
          </a:p>
        </p:txBody>
      </p:sp>
      <p:pic>
        <p:nvPicPr>
          <p:cNvPr id="368" name="Shape 368" descr="dglxasset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447800"/>
            <a:ext cx="201612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 descr="dog_clipart_pupp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1600200"/>
            <a:ext cx="19431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 descr="436087190_a216dee4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271962"/>
            <a:ext cx="3448050" cy="25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 descr="See full siz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6900" y="4575175"/>
            <a:ext cx="3467099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 descr="atom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1400" y="2438400"/>
            <a:ext cx="2209799" cy="21574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Shape 373"/>
          <p:cNvCxnSpPr/>
          <p:nvPr/>
        </p:nvCxnSpPr>
        <p:spPr>
          <a:xfrm rot="10800000">
            <a:off x="2285999" y="3047999"/>
            <a:ext cx="91440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74" name="Shape 374"/>
          <p:cNvCxnSpPr/>
          <p:nvPr/>
        </p:nvCxnSpPr>
        <p:spPr>
          <a:xfrm flipH="1">
            <a:off x="3657600" y="4343400"/>
            <a:ext cx="6095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75" name="Shape 375"/>
          <p:cNvCxnSpPr/>
          <p:nvPr/>
        </p:nvCxnSpPr>
        <p:spPr>
          <a:xfrm rot="10800000" flipH="1">
            <a:off x="5867400" y="2743200"/>
            <a:ext cx="533399" cy="761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76" name="Shape 376"/>
          <p:cNvCxnSpPr/>
          <p:nvPr/>
        </p:nvCxnSpPr>
        <p:spPr>
          <a:xfrm>
            <a:off x="5791200" y="3886200"/>
            <a:ext cx="228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377" name="Shape 377"/>
          <p:cNvSpPr txBox="1"/>
          <p:nvPr/>
        </p:nvSpPr>
        <p:spPr>
          <a:xfrm>
            <a:off x="1905000" y="1295400"/>
            <a:ext cx="5333999" cy="106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means everything    is made of elements!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6858000" y="3657600"/>
            <a:ext cx="1676399" cy="366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4191000" y="4953000"/>
            <a:ext cx="1676399" cy="366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1600200" y="3657600"/>
            <a:ext cx="1676399" cy="366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3505200" y="6172200"/>
            <a:ext cx="1676399" cy="366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Silicon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Elements are made of atoms!</a:t>
            </a:r>
          </a:p>
        </p:txBody>
      </p:sp>
      <p:pic>
        <p:nvPicPr>
          <p:cNvPr id="387" name="Shape 387" descr="dglxasset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447800"/>
            <a:ext cx="201612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 descr="dog_clipart_pupp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1300" y="1866900"/>
            <a:ext cx="1790699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 descr="436087190_a216dee4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271962"/>
            <a:ext cx="3448050" cy="25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 descr="See full siz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6900" y="4575175"/>
            <a:ext cx="3467099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 descr="atom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1400" y="2438400"/>
            <a:ext cx="2209799" cy="21574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Shape 392"/>
          <p:cNvCxnSpPr/>
          <p:nvPr/>
        </p:nvCxnSpPr>
        <p:spPr>
          <a:xfrm rot="10800000">
            <a:off x="2285999" y="3047999"/>
            <a:ext cx="91440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93" name="Shape 393"/>
          <p:cNvCxnSpPr/>
          <p:nvPr/>
        </p:nvCxnSpPr>
        <p:spPr>
          <a:xfrm flipH="1">
            <a:off x="3657600" y="4343400"/>
            <a:ext cx="6095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94" name="Shape 394"/>
          <p:cNvCxnSpPr/>
          <p:nvPr/>
        </p:nvCxnSpPr>
        <p:spPr>
          <a:xfrm rot="10800000" flipH="1">
            <a:off x="5867400" y="2743200"/>
            <a:ext cx="533399" cy="761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95" name="Shape 395"/>
          <p:cNvCxnSpPr/>
          <p:nvPr/>
        </p:nvCxnSpPr>
        <p:spPr>
          <a:xfrm>
            <a:off x="5791200" y="3886200"/>
            <a:ext cx="228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396" name="Shape 396"/>
          <p:cNvSpPr txBox="1"/>
          <p:nvPr/>
        </p:nvSpPr>
        <p:spPr>
          <a:xfrm>
            <a:off x="1981200" y="762000"/>
            <a:ext cx="6096000" cy="2308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element is a different, unique atom!  SO…everything is made of atoms!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6858000" y="3657600"/>
            <a:ext cx="1676399" cy="366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4191000" y="4953000"/>
            <a:ext cx="1676399" cy="366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1600200" y="3657600"/>
            <a:ext cx="1676399" cy="366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3505200" y="6172200"/>
            <a:ext cx="1676399" cy="366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Silicon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779462" y="990600"/>
            <a:ext cx="7581899" cy="1219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6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REVIEW:</a:t>
            </a:r>
            <a:br>
              <a:rPr lang="en-US" sz="56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56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What’s the Matter?</a:t>
            </a: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5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5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lang="en-US" sz="5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79462" y="1981200"/>
            <a:ext cx="7581899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ndara"/>
              <a:buNone/>
            </a:pPr>
            <a:r>
              <a:rPr lang="en-US" sz="3700" b="1" i="0" u="sng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Matter</a:t>
            </a:r>
            <a:r>
              <a:rPr lang="en-US" sz="37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 – anything that has mass and volume </a:t>
            </a:r>
            <a:r>
              <a:rPr lang="en-US" sz="37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…IN OTHER WORDS…</a:t>
            </a:r>
          </a:p>
          <a:p>
            <a:pPr marL="403225" marR="0" lvl="0" indent="-403225" algn="ct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ndara"/>
              <a:buNone/>
            </a:pPr>
            <a:r>
              <a:rPr lang="en-US" sz="37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EVERYTHING IS MATTER!</a:t>
            </a:r>
          </a:p>
          <a:p>
            <a:pPr marL="403225" marR="0" lvl="0" indent="-40322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3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There are 3 basic States of Matter…what are they?  </a:t>
            </a:r>
          </a:p>
          <a:p>
            <a:pPr marL="403225" marR="0" lvl="0" indent="-403225" algn="ct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ndara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	</a:t>
            </a:r>
            <a:r>
              <a:rPr lang="en-US" sz="47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Solid, Liquid &amp; Gas</a:t>
            </a:r>
          </a:p>
          <a:p>
            <a:pPr marL="403225" marR="0" lvl="0" indent="-40322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610599" cy="60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ndara"/>
              <a:buNone/>
            </a:pPr>
            <a:r>
              <a:rPr lang="en-US" sz="7200" b="1" i="0" u="sng" strike="noStrike" cap="non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7200" b="1" i="0" u="sng" strike="noStrike" cap="non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7200" b="1" i="0" u="sng" strike="noStrike" cap="non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REVIEW- ball tos</a:t>
            </a:r>
            <a:r>
              <a:rPr lang="en-US" sz="7200" u="sng">
                <a:solidFill>
                  <a:schemeClr val="accent2"/>
                </a:solidFill>
              </a:rPr>
              <a:t>s!</a:t>
            </a: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lang="en-US" sz="56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692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OK, SO WHAT IS AN ATOM?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PROTON?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NEUTRON?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ELECTRON?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ATOMIC NUMBER?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ATOMIC MASS?</a:t>
            </a:r>
          </a:p>
          <a:p>
            <a:pPr marL="403225" marR="0" lvl="0" indent="-403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36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7" name="Shape 407"/>
          <p:cNvSpPr txBox="1">
            <a:spLocks noGrp="1"/>
          </p:cNvSpPr>
          <p:nvPr>
            <p:ph type="body" idx="4294967295"/>
          </p:nvPr>
        </p:nvSpPr>
        <p:spPr>
          <a:xfrm>
            <a:off x="5486400" y="1892300"/>
            <a:ext cx="3657600" cy="397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4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4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4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610599" cy="60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ndara"/>
              <a:buNone/>
            </a:pPr>
            <a:r>
              <a:rPr lang="en-US" sz="7200" b="1" i="0" u="sng" strike="noStrike" cap="non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7200" b="1" i="0" u="sng" strike="noStrike" cap="non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7200" b="1" i="0" u="sng" strike="noStrike" cap="non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REVIEW</a:t>
            </a: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lang="en-US" sz="56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692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HOW DO YOU KNOW IF SOMETHING IS AN ELEMENT OR NOT?</a:t>
            </a:r>
          </a:p>
          <a:p>
            <a:pPr marL="403225" marR="0" lvl="0" indent="-403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36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body" idx="4294967295"/>
          </p:nvPr>
        </p:nvSpPr>
        <p:spPr>
          <a:xfrm>
            <a:off x="5486400" y="1892300"/>
            <a:ext cx="3657600" cy="397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4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4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4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15" name="Shape 415" descr="periodic_ta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300286"/>
            <a:ext cx="7200900" cy="446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 l="64302" t="28125" r="8594" b="24998"/>
          <a:stretch/>
        </p:blipFill>
        <p:spPr>
          <a:xfrm>
            <a:off x="3260225" y="2111325"/>
            <a:ext cx="2746500" cy="42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/>
        </p:nvSpPr>
        <p:spPr>
          <a:xfrm>
            <a:off x="452825" y="707175"/>
            <a:ext cx="8361300" cy="8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3F3F3"/>
                </a:solidFill>
              </a:rPr>
              <a:t>Bell work 9/12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>
                <a:solidFill>
                  <a:srgbClr val="F3F3F3"/>
                </a:solidFill>
              </a:rPr>
              <a:t>Draw the square below and fill in the blanks.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292100" y="212725"/>
            <a:ext cx="8559799" cy="1323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Corben"/>
              </a:rPr>
              <a:t>The Moral of Matterville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76200" y="781850"/>
            <a:ext cx="8991600" cy="529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ben"/>
              <a:buNone/>
            </a:pPr>
            <a:r>
              <a:rPr lang="en-US" sz="5400" b="0" i="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PART </a:t>
            </a:r>
            <a:r>
              <a:rPr lang="en-US" sz="54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1</a:t>
            </a:r>
            <a:r>
              <a:rPr lang="en-US" sz="5400" b="0" i="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>
              <a:solidFill>
                <a:schemeClr val="accent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n"/>
              <a:buNone/>
            </a:pPr>
            <a:r>
              <a:rPr lang="en-US" sz="2800" b="0" i="0" u="none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rPr>
              <a:t>MATTERVILLE IS </a:t>
            </a:r>
            <a:r>
              <a:rPr lang="en-US" sz="2800" b="0" i="0" u="sng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NEUTRAL</a:t>
            </a:r>
            <a:r>
              <a:rPr lang="en-US" sz="2800" b="0" i="0" u="none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rPr>
              <a:t> AS LONG AS EVERY ATOM HAS THE SAME NUMBER OF PROTONS (+) AND ELECTRONS (-) TO MAINTAIN A BALANCED CHARGE!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>
              <a:solidFill>
                <a:schemeClr val="accent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>
              <a:solidFill>
                <a:schemeClr val="accent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ben"/>
              <a:buNone/>
            </a:pPr>
            <a:r>
              <a:rPr lang="en-US" sz="4000" b="0" i="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BUT WHAT HAPPENS WHEN THEY DON’T…?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831136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0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Changing the # of Protons = </a:t>
            </a:r>
            <a:r>
              <a:rPr lang="en-US" sz="50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Different Element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304800" y="1882775"/>
            <a:ext cx="8305799" cy="3952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Char char="•"/>
            </a:pPr>
            <a:r>
              <a:rPr lang="en-US" sz="3600" b="1" i="0" u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The number of protons determines what element it is – </a:t>
            </a:r>
            <a:r>
              <a:rPr lang="en-US" sz="3600" b="1" i="0" u="sng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like an ID #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Char char="•"/>
            </a:pPr>
            <a:r>
              <a:rPr lang="en-US" sz="3600" b="1" i="0" u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SO…changing the number of protons results in a different element!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Char char="•"/>
            </a:pPr>
            <a:r>
              <a:rPr lang="en-US" sz="3600" b="1" i="0" u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It could make the element unstable or radioactive!</a:t>
            </a:r>
          </a:p>
          <a:p>
            <a:pPr marL="403225" marR="0" lvl="0" indent="-403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3600" b="1" i="0" u="none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190500" y="3175"/>
            <a:ext cx="8699500" cy="19383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Matterville is neutral as long as each negative Electron brother is balanced out by one positive Proton sister.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Challenge: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happen in Matterville if one Electron brother was kidnapped?</a:t>
            </a:r>
          </a:p>
        </p:txBody>
      </p:sp>
      <p:grpSp>
        <p:nvGrpSpPr>
          <p:cNvPr id="439" name="Shape 439"/>
          <p:cNvGrpSpPr/>
          <p:nvPr/>
        </p:nvGrpSpPr>
        <p:grpSpPr>
          <a:xfrm>
            <a:off x="507999" y="2743199"/>
            <a:ext cx="1587499" cy="1904999"/>
            <a:chOff x="1295400" y="2871786"/>
            <a:chExt cx="1904999" cy="1904999"/>
          </a:xfrm>
        </p:grpSpPr>
        <p:grpSp>
          <p:nvGrpSpPr>
            <p:cNvPr id="440" name="Shape 440"/>
            <p:cNvGrpSpPr/>
            <p:nvPr/>
          </p:nvGrpSpPr>
          <p:grpSpPr>
            <a:xfrm>
              <a:off x="1295400" y="2871786"/>
              <a:ext cx="1904999" cy="1904999"/>
              <a:chOff x="1295400" y="2871786"/>
              <a:chExt cx="1904999" cy="1904999"/>
            </a:xfrm>
          </p:grpSpPr>
          <p:sp>
            <p:nvSpPr>
              <p:cNvPr id="441" name="Shape 441"/>
              <p:cNvSpPr/>
              <p:nvPr/>
            </p:nvSpPr>
            <p:spPr>
              <a:xfrm>
                <a:off x="1295400" y="2871786"/>
                <a:ext cx="1904999" cy="1904999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Shape 442"/>
              <p:cNvSpPr/>
              <p:nvPr/>
            </p:nvSpPr>
            <p:spPr>
              <a:xfrm rot="10800000">
                <a:off x="1638300" y="3047999"/>
                <a:ext cx="1219199" cy="144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50" y="60000"/>
                    </a:moveTo>
                    <a:cubicBezTo>
                      <a:pt x="6250" y="30311"/>
                      <a:pt x="30311" y="6250"/>
                      <a:pt x="60000" y="6250"/>
                    </a:cubicBezTo>
                    <a:cubicBezTo>
                      <a:pt x="89683" y="6250"/>
                      <a:pt x="113744" y="30311"/>
                      <a:pt x="113744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lnTo>
                      <a:pt x="6250" y="6000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3" name="Shape 443"/>
            <p:cNvGrpSpPr/>
            <p:nvPr/>
          </p:nvGrpSpPr>
          <p:grpSpPr>
            <a:xfrm>
              <a:off x="1638300" y="3265486"/>
              <a:ext cx="1219200" cy="457200"/>
              <a:chOff x="1676400" y="3352800"/>
              <a:chExt cx="1219200" cy="457200"/>
            </a:xfrm>
          </p:grpSpPr>
          <p:grpSp>
            <p:nvGrpSpPr>
              <p:cNvPr id="444" name="Shape 444"/>
              <p:cNvGrpSpPr/>
              <p:nvPr/>
            </p:nvGrpSpPr>
            <p:grpSpPr>
              <a:xfrm>
                <a:off x="1676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445" name="Shape 445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Shape 446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47" name="Shape 447"/>
              <p:cNvGrpSpPr/>
              <p:nvPr/>
            </p:nvGrpSpPr>
            <p:grpSpPr>
              <a:xfrm>
                <a:off x="2438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448" name="Shape 448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Shape 449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450" name="Shape 450"/>
          <p:cNvGrpSpPr/>
          <p:nvPr/>
        </p:nvGrpSpPr>
        <p:grpSpPr>
          <a:xfrm>
            <a:off x="2412999" y="2743199"/>
            <a:ext cx="1587499" cy="1904999"/>
            <a:chOff x="1295400" y="2871786"/>
            <a:chExt cx="1904999" cy="1904999"/>
          </a:xfrm>
        </p:grpSpPr>
        <p:grpSp>
          <p:nvGrpSpPr>
            <p:cNvPr id="451" name="Shape 451"/>
            <p:cNvGrpSpPr/>
            <p:nvPr/>
          </p:nvGrpSpPr>
          <p:grpSpPr>
            <a:xfrm>
              <a:off x="1295400" y="2871786"/>
              <a:ext cx="1904999" cy="1904999"/>
              <a:chOff x="1295400" y="2871786"/>
              <a:chExt cx="1904999" cy="1904999"/>
            </a:xfrm>
          </p:grpSpPr>
          <p:sp>
            <p:nvSpPr>
              <p:cNvPr id="452" name="Shape 452"/>
              <p:cNvSpPr/>
              <p:nvPr/>
            </p:nvSpPr>
            <p:spPr>
              <a:xfrm>
                <a:off x="1295400" y="2871786"/>
                <a:ext cx="1904999" cy="1904999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Shape 453"/>
              <p:cNvSpPr/>
              <p:nvPr/>
            </p:nvSpPr>
            <p:spPr>
              <a:xfrm rot="10800000">
                <a:off x="1638300" y="3047999"/>
                <a:ext cx="1219199" cy="144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50" y="60000"/>
                    </a:moveTo>
                    <a:cubicBezTo>
                      <a:pt x="6250" y="30311"/>
                      <a:pt x="30311" y="6250"/>
                      <a:pt x="60000" y="6250"/>
                    </a:cubicBezTo>
                    <a:cubicBezTo>
                      <a:pt x="89683" y="6250"/>
                      <a:pt x="113744" y="30311"/>
                      <a:pt x="113744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lnTo>
                      <a:pt x="6250" y="6000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4" name="Shape 454"/>
            <p:cNvGrpSpPr/>
            <p:nvPr/>
          </p:nvGrpSpPr>
          <p:grpSpPr>
            <a:xfrm>
              <a:off x="1638300" y="3265486"/>
              <a:ext cx="1219200" cy="457200"/>
              <a:chOff x="1676400" y="3352800"/>
              <a:chExt cx="1219200" cy="457200"/>
            </a:xfrm>
          </p:grpSpPr>
          <p:grpSp>
            <p:nvGrpSpPr>
              <p:cNvPr id="455" name="Shape 455"/>
              <p:cNvGrpSpPr/>
              <p:nvPr/>
            </p:nvGrpSpPr>
            <p:grpSpPr>
              <a:xfrm>
                <a:off x="1676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456" name="Shape 456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Shape 457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8" name="Shape 458"/>
              <p:cNvGrpSpPr/>
              <p:nvPr/>
            </p:nvGrpSpPr>
            <p:grpSpPr>
              <a:xfrm>
                <a:off x="2438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459" name="Shape 459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Shape 460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461" name="Shape 461"/>
          <p:cNvGrpSpPr/>
          <p:nvPr/>
        </p:nvGrpSpPr>
        <p:grpSpPr>
          <a:xfrm>
            <a:off x="4317999" y="2743199"/>
            <a:ext cx="1587499" cy="1904999"/>
            <a:chOff x="1295400" y="2871786"/>
            <a:chExt cx="1904999" cy="1904999"/>
          </a:xfrm>
        </p:grpSpPr>
        <p:grpSp>
          <p:nvGrpSpPr>
            <p:cNvPr id="462" name="Shape 462"/>
            <p:cNvGrpSpPr/>
            <p:nvPr/>
          </p:nvGrpSpPr>
          <p:grpSpPr>
            <a:xfrm>
              <a:off x="1295400" y="2871786"/>
              <a:ext cx="1904999" cy="1904999"/>
              <a:chOff x="1295400" y="2871786"/>
              <a:chExt cx="1904999" cy="1904999"/>
            </a:xfrm>
          </p:grpSpPr>
          <p:sp>
            <p:nvSpPr>
              <p:cNvPr id="463" name="Shape 463"/>
              <p:cNvSpPr/>
              <p:nvPr/>
            </p:nvSpPr>
            <p:spPr>
              <a:xfrm>
                <a:off x="1295400" y="2871786"/>
                <a:ext cx="1904999" cy="1904999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Shape 464"/>
              <p:cNvSpPr/>
              <p:nvPr/>
            </p:nvSpPr>
            <p:spPr>
              <a:xfrm rot="10800000">
                <a:off x="1638300" y="3047999"/>
                <a:ext cx="1219199" cy="144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50" y="60000"/>
                    </a:moveTo>
                    <a:cubicBezTo>
                      <a:pt x="6250" y="30311"/>
                      <a:pt x="30311" y="6250"/>
                      <a:pt x="60000" y="6250"/>
                    </a:cubicBezTo>
                    <a:cubicBezTo>
                      <a:pt x="89683" y="6250"/>
                      <a:pt x="113744" y="30311"/>
                      <a:pt x="113744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lnTo>
                      <a:pt x="6250" y="6000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Shape 465"/>
            <p:cNvGrpSpPr/>
            <p:nvPr/>
          </p:nvGrpSpPr>
          <p:grpSpPr>
            <a:xfrm>
              <a:off x="1638300" y="3265486"/>
              <a:ext cx="1219200" cy="457200"/>
              <a:chOff x="1676400" y="3352800"/>
              <a:chExt cx="1219200" cy="457200"/>
            </a:xfrm>
          </p:grpSpPr>
          <p:grpSp>
            <p:nvGrpSpPr>
              <p:cNvPr id="466" name="Shape 466"/>
              <p:cNvGrpSpPr/>
              <p:nvPr/>
            </p:nvGrpSpPr>
            <p:grpSpPr>
              <a:xfrm>
                <a:off x="1676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467" name="Shape 467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Shape 468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69" name="Shape 469"/>
              <p:cNvGrpSpPr/>
              <p:nvPr/>
            </p:nvGrpSpPr>
            <p:grpSpPr>
              <a:xfrm>
                <a:off x="2438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470" name="Shape 470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71" name="Shape 471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472" name="Shape 472"/>
          <p:cNvGrpSpPr/>
          <p:nvPr/>
        </p:nvGrpSpPr>
        <p:grpSpPr>
          <a:xfrm>
            <a:off x="6222999" y="2743199"/>
            <a:ext cx="1587499" cy="1904999"/>
            <a:chOff x="1295400" y="2871786"/>
            <a:chExt cx="1904999" cy="1904999"/>
          </a:xfrm>
        </p:grpSpPr>
        <p:grpSp>
          <p:nvGrpSpPr>
            <p:cNvPr id="473" name="Shape 473"/>
            <p:cNvGrpSpPr/>
            <p:nvPr/>
          </p:nvGrpSpPr>
          <p:grpSpPr>
            <a:xfrm>
              <a:off x="1295400" y="2871786"/>
              <a:ext cx="1904999" cy="1904999"/>
              <a:chOff x="1295400" y="2871786"/>
              <a:chExt cx="1904999" cy="1904999"/>
            </a:xfrm>
          </p:grpSpPr>
          <p:sp>
            <p:nvSpPr>
              <p:cNvPr id="474" name="Shape 474"/>
              <p:cNvSpPr/>
              <p:nvPr/>
            </p:nvSpPr>
            <p:spPr>
              <a:xfrm>
                <a:off x="1295400" y="2871786"/>
                <a:ext cx="1904999" cy="1904999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Shape 475"/>
              <p:cNvSpPr/>
              <p:nvPr/>
            </p:nvSpPr>
            <p:spPr>
              <a:xfrm rot="10800000">
                <a:off x="1638300" y="3047999"/>
                <a:ext cx="1219199" cy="144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50" y="60000"/>
                    </a:moveTo>
                    <a:cubicBezTo>
                      <a:pt x="6250" y="30311"/>
                      <a:pt x="30311" y="6250"/>
                      <a:pt x="60000" y="6250"/>
                    </a:cubicBezTo>
                    <a:cubicBezTo>
                      <a:pt x="89683" y="6250"/>
                      <a:pt x="113744" y="30311"/>
                      <a:pt x="113744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lnTo>
                      <a:pt x="6250" y="6000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6" name="Shape 476"/>
            <p:cNvGrpSpPr/>
            <p:nvPr/>
          </p:nvGrpSpPr>
          <p:grpSpPr>
            <a:xfrm>
              <a:off x="1638300" y="3265486"/>
              <a:ext cx="1219200" cy="457200"/>
              <a:chOff x="1676400" y="3352800"/>
              <a:chExt cx="1219200" cy="457200"/>
            </a:xfrm>
          </p:grpSpPr>
          <p:grpSp>
            <p:nvGrpSpPr>
              <p:cNvPr id="477" name="Shape 477"/>
              <p:cNvGrpSpPr/>
              <p:nvPr/>
            </p:nvGrpSpPr>
            <p:grpSpPr>
              <a:xfrm>
                <a:off x="1676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478" name="Shape 478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79" name="Shape 479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80" name="Shape 480"/>
              <p:cNvGrpSpPr/>
              <p:nvPr/>
            </p:nvGrpSpPr>
            <p:grpSpPr>
              <a:xfrm>
                <a:off x="2438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481" name="Shape 481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Shape 482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483" name="Shape 483"/>
          <p:cNvGrpSpPr/>
          <p:nvPr/>
        </p:nvGrpSpPr>
        <p:grpSpPr>
          <a:xfrm>
            <a:off x="1333499" y="4572000"/>
            <a:ext cx="1587499" cy="1981200"/>
            <a:chOff x="1143000" y="4267200"/>
            <a:chExt cx="1904999" cy="1981200"/>
          </a:xfrm>
        </p:grpSpPr>
        <p:sp>
          <p:nvSpPr>
            <p:cNvPr id="484" name="Shape 484"/>
            <p:cNvSpPr/>
            <p:nvPr/>
          </p:nvSpPr>
          <p:spPr>
            <a:xfrm>
              <a:off x="1143000" y="4267200"/>
              <a:ext cx="1904999" cy="190499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 flipH="1">
              <a:off x="1485900" y="5334000"/>
              <a:ext cx="1219199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50" y="60000"/>
                  </a:moveTo>
                  <a:cubicBezTo>
                    <a:pt x="6250" y="30311"/>
                    <a:pt x="30311" y="6250"/>
                    <a:pt x="60000" y="6250"/>
                  </a:cubicBezTo>
                  <a:cubicBezTo>
                    <a:pt x="89683" y="6250"/>
                    <a:pt x="113744" y="30311"/>
                    <a:pt x="113744" y="59994"/>
                  </a:cubicBezTo>
                  <a:lnTo>
                    <a:pt x="120000" y="60000"/>
                  </a:lnTo>
                  <a:cubicBezTo>
                    <a:pt x="120000" y="26861"/>
                    <a:pt x="93133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lnTo>
                    <a:pt x="6250" y="6000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Shape 486"/>
            <p:cNvGrpSpPr/>
            <p:nvPr/>
          </p:nvGrpSpPr>
          <p:grpSpPr>
            <a:xfrm>
              <a:off x="1516526" y="4762500"/>
              <a:ext cx="1119846" cy="228600"/>
              <a:chOff x="1516526" y="4762500"/>
              <a:chExt cx="1119846" cy="228600"/>
            </a:xfrm>
          </p:grpSpPr>
          <p:cxnSp>
            <p:nvCxnSpPr>
              <p:cNvPr id="487" name="Shape 487"/>
              <p:cNvCxnSpPr/>
              <p:nvPr/>
            </p:nvCxnSpPr>
            <p:spPr>
              <a:xfrm>
                <a:off x="1714499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88" name="Shape 488"/>
              <p:cNvCxnSpPr/>
              <p:nvPr/>
            </p:nvCxnSpPr>
            <p:spPr>
              <a:xfrm>
                <a:off x="2438400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95" name="Shape 495"/>
          <p:cNvGrpSpPr/>
          <p:nvPr/>
        </p:nvGrpSpPr>
        <p:grpSpPr>
          <a:xfrm>
            <a:off x="7048499" y="4572000"/>
            <a:ext cx="1587499" cy="1981200"/>
            <a:chOff x="8001000" y="4267200"/>
            <a:chExt cx="1904999" cy="1981200"/>
          </a:xfrm>
        </p:grpSpPr>
        <p:sp>
          <p:nvSpPr>
            <p:cNvPr id="496" name="Shape 496"/>
            <p:cNvSpPr/>
            <p:nvPr/>
          </p:nvSpPr>
          <p:spPr>
            <a:xfrm>
              <a:off x="8001000" y="4267200"/>
              <a:ext cx="1904999" cy="190499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7" name="Shape 497"/>
            <p:cNvGrpSpPr/>
            <p:nvPr/>
          </p:nvGrpSpPr>
          <p:grpSpPr>
            <a:xfrm>
              <a:off x="8450726" y="4762500"/>
              <a:ext cx="1119846" cy="228600"/>
              <a:chOff x="1516526" y="4762500"/>
              <a:chExt cx="1119846" cy="228600"/>
            </a:xfrm>
          </p:grpSpPr>
          <p:cxnSp>
            <p:nvCxnSpPr>
              <p:cNvPr id="498" name="Shape 498"/>
              <p:cNvCxnSpPr/>
              <p:nvPr/>
            </p:nvCxnSpPr>
            <p:spPr>
              <a:xfrm>
                <a:off x="1714499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99" name="Shape 499"/>
              <p:cNvCxnSpPr/>
              <p:nvPr/>
            </p:nvCxnSpPr>
            <p:spPr>
              <a:xfrm>
                <a:off x="2438400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500" name="Shape 500"/>
            <p:cNvSpPr/>
            <p:nvPr/>
          </p:nvSpPr>
          <p:spPr>
            <a:xfrm flipH="1">
              <a:off x="8382000" y="5334000"/>
              <a:ext cx="1219199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50" y="60000"/>
                  </a:moveTo>
                  <a:cubicBezTo>
                    <a:pt x="6250" y="30311"/>
                    <a:pt x="30311" y="6250"/>
                    <a:pt x="60000" y="6250"/>
                  </a:cubicBezTo>
                  <a:cubicBezTo>
                    <a:pt x="89683" y="6250"/>
                    <a:pt x="113744" y="30311"/>
                    <a:pt x="113744" y="59994"/>
                  </a:cubicBezTo>
                  <a:lnTo>
                    <a:pt x="120000" y="60000"/>
                  </a:lnTo>
                  <a:cubicBezTo>
                    <a:pt x="120000" y="26861"/>
                    <a:pt x="93133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lnTo>
                    <a:pt x="6250" y="6000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" name="Shape 501"/>
          <p:cNvGrpSpPr/>
          <p:nvPr/>
        </p:nvGrpSpPr>
        <p:grpSpPr>
          <a:xfrm>
            <a:off x="7273925" y="4711700"/>
            <a:ext cx="1177925" cy="1676399"/>
            <a:chOff x="8000999" y="4495800"/>
            <a:chExt cx="1295400" cy="1981199"/>
          </a:xfrm>
        </p:grpSpPr>
        <p:cxnSp>
          <p:nvCxnSpPr>
            <p:cNvPr id="502" name="Shape 502"/>
            <p:cNvCxnSpPr/>
            <p:nvPr/>
          </p:nvCxnSpPr>
          <p:spPr>
            <a:xfrm flipH="1">
              <a:off x="8000999" y="4495800"/>
              <a:ext cx="1295400" cy="198119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3" name="Shape 503"/>
            <p:cNvCxnSpPr/>
            <p:nvPr/>
          </p:nvCxnSpPr>
          <p:spPr>
            <a:xfrm>
              <a:off x="8001000" y="4495800"/>
              <a:ext cx="1295400" cy="198119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504" name="Shape 504"/>
          <p:cNvGrpSpPr/>
          <p:nvPr/>
        </p:nvGrpSpPr>
        <p:grpSpPr>
          <a:xfrm>
            <a:off x="3206749" y="4648200"/>
            <a:ext cx="1587499" cy="1981200"/>
            <a:chOff x="1143000" y="4267200"/>
            <a:chExt cx="1904999" cy="1981200"/>
          </a:xfrm>
        </p:grpSpPr>
        <p:sp>
          <p:nvSpPr>
            <p:cNvPr id="505" name="Shape 505"/>
            <p:cNvSpPr/>
            <p:nvPr/>
          </p:nvSpPr>
          <p:spPr>
            <a:xfrm>
              <a:off x="1143000" y="4267200"/>
              <a:ext cx="1904999" cy="190499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 flipH="1">
              <a:off x="1485900" y="5334000"/>
              <a:ext cx="1219199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50" y="60000"/>
                  </a:moveTo>
                  <a:cubicBezTo>
                    <a:pt x="6250" y="30311"/>
                    <a:pt x="30311" y="6250"/>
                    <a:pt x="60000" y="6250"/>
                  </a:cubicBezTo>
                  <a:cubicBezTo>
                    <a:pt x="89683" y="6250"/>
                    <a:pt x="113744" y="30311"/>
                    <a:pt x="113744" y="59994"/>
                  </a:cubicBezTo>
                  <a:lnTo>
                    <a:pt x="120000" y="60000"/>
                  </a:lnTo>
                  <a:cubicBezTo>
                    <a:pt x="120000" y="26861"/>
                    <a:pt x="93133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lnTo>
                    <a:pt x="6250" y="6000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7" name="Shape 507"/>
            <p:cNvGrpSpPr/>
            <p:nvPr/>
          </p:nvGrpSpPr>
          <p:grpSpPr>
            <a:xfrm>
              <a:off x="1516526" y="4762500"/>
              <a:ext cx="1119846" cy="228600"/>
              <a:chOff x="1516526" y="4762500"/>
              <a:chExt cx="1119846" cy="228600"/>
            </a:xfrm>
          </p:grpSpPr>
          <p:cxnSp>
            <p:nvCxnSpPr>
              <p:cNvPr id="508" name="Shape 508"/>
              <p:cNvCxnSpPr/>
              <p:nvPr/>
            </p:nvCxnSpPr>
            <p:spPr>
              <a:xfrm>
                <a:off x="1714499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09" name="Shape 509"/>
              <p:cNvCxnSpPr/>
              <p:nvPr/>
            </p:nvCxnSpPr>
            <p:spPr>
              <a:xfrm>
                <a:off x="2438400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10" name="Shape 510"/>
          <p:cNvGrpSpPr/>
          <p:nvPr/>
        </p:nvGrpSpPr>
        <p:grpSpPr>
          <a:xfrm>
            <a:off x="5111749" y="4648200"/>
            <a:ext cx="1587499" cy="1981200"/>
            <a:chOff x="1143000" y="4267200"/>
            <a:chExt cx="1904999" cy="1981200"/>
          </a:xfrm>
        </p:grpSpPr>
        <p:sp>
          <p:nvSpPr>
            <p:cNvPr id="511" name="Shape 511"/>
            <p:cNvSpPr/>
            <p:nvPr/>
          </p:nvSpPr>
          <p:spPr>
            <a:xfrm>
              <a:off x="1143000" y="4267200"/>
              <a:ext cx="1904999" cy="190499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 flipH="1">
              <a:off x="1485900" y="5334000"/>
              <a:ext cx="1219199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50" y="60000"/>
                  </a:moveTo>
                  <a:cubicBezTo>
                    <a:pt x="6250" y="30311"/>
                    <a:pt x="30311" y="6250"/>
                    <a:pt x="60000" y="6250"/>
                  </a:cubicBezTo>
                  <a:cubicBezTo>
                    <a:pt x="89683" y="6250"/>
                    <a:pt x="113744" y="30311"/>
                    <a:pt x="113744" y="59994"/>
                  </a:cubicBezTo>
                  <a:lnTo>
                    <a:pt x="120000" y="60000"/>
                  </a:lnTo>
                  <a:cubicBezTo>
                    <a:pt x="120000" y="26861"/>
                    <a:pt x="93133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lnTo>
                    <a:pt x="6250" y="6000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3" name="Shape 513"/>
            <p:cNvGrpSpPr/>
            <p:nvPr/>
          </p:nvGrpSpPr>
          <p:grpSpPr>
            <a:xfrm>
              <a:off x="1516526" y="4762500"/>
              <a:ext cx="1119846" cy="228600"/>
              <a:chOff x="1516526" y="4762500"/>
              <a:chExt cx="1119846" cy="228600"/>
            </a:xfrm>
          </p:grpSpPr>
          <p:cxnSp>
            <p:nvCxnSpPr>
              <p:cNvPr id="514" name="Shape 514"/>
              <p:cNvCxnSpPr/>
              <p:nvPr/>
            </p:nvCxnSpPr>
            <p:spPr>
              <a:xfrm>
                <a:off x="1714499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5" name="Shape 515"/>
              <p:cNvCxnSpPr/>
              <p:nvPr/>
            </p:nvCxnSpPr>
            <p:spPr>
              <a:xfrm>
                <a:off x="2438400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/>
        </p:nvSpPr>
        <p:spPr>
          <a:xfrm>
            <a:off x="190500" y="533400"/>
            <a:ext cx="8699500" cy="954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 2: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happen in Matterville if  Electron Eddie, a cousin, moved to Matterville?</a:t>
            </a:r>
          </a:p>
        </p:txBody>
      </p:sp>
      <p:grpSp>
        <p:nvGrpSpPr>
          <p:cNvPr id="521" name="Shape 521"/>
          <p:cNvGrpSpPr/>
          <p:nvPr/>
        </p:nvGrpSpPr>
        <p:grpSpPr>
          <a:xfrm>
            <a:off x="825499" y="1828799"/>
            <a:ext cx="1587499" cy="1904999"/>
            <a:chOff x="1295400" y="2871786"/>
            <a:chExt cx="1904999" cy="1904999"/>
          </a:xfrm>
        </p:grpSpPr>
        <p:grpSp>
          <p:nvGrpSpPr>
            <p:cNvPr id="522" name="Shape 522"/>
            <p:cNvGrpSpPr/>
            <p:nvPr/>
          </p:nvGrpSpPr>
          <p:grpSpPr>
            <a:xfrm>
              <a:off x="1295400" y="2871786"/>
              <a:ext cx="1904999" cy="1904999"/>
              <a:chOff x="1295400" y="2871786"/>
              <a:chExt cx="1904999" cy="1904999"/>
            </a:xfrm>
          </p:grpSpPr>
          <p:sp>
            <p:nvSpPr>
              <p:cNvPr id="523" name="Shape 523"/>
              <p:cNvSpPr/>
              <p:nvPr/>
            </p:nvSpPr>
            <p:spPr>
              <a:xfrm>
                <a:off x="1295400" y="2871786"/>
                <a:ext cx="1904999" cy="1904999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Shape 524"/>
              <p:cNvSpPr/>
              <p:nvPr/>
            </p:nvSpPr>
            <p:spPr>
              <a:xfrm rot="10800000">
                <a:off x="1638300" y="3047999"/>
                <a:ext cx="1219199" cy="144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50" y="60000"/>
                    </a:moveTo>
                    <a:cubicBezTo>
                      <a:pt x="6250" y="30311"/>
                      <a:pt x="30311" y="6250"/>
                      <a:pt x="60000" y="6250"/>
                    </a:cubicBezTo>
                    <a:cubicBezTo>
                      <a:pt x="89683" y="6250"/>
                      <a:pt x="113744" y="30311"/>
                      <a:pt x="113744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lnTo>
                      <a:pt x="6250" y="6000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Shape 525"/>
            <p:cNvGrpSpPr/>
            <p:nvPr/>
          </p:nvGrpSpPr>
          <p:grpSpPr>
            <a:xfrm>
              <a:off x="1638300" y="3265486"/>
              <a:ext cx="1219200" cy="457200"/>
              <a:chOff x="1676400" y="3352800"/>
              <a:chExt cx="1219200" cy="457200"/>
            </a:xfrm>
          </p:grpSpPr>
          <p:grpSp>
            <p:nvGrpSpPr>
              <p:cNvPr id="526" name="Shape 526"/>
              <p:cNvGrpSpPr/>
              <p:nvPr/>
            </p:nvGrpSpPr>
            <p:grpSpPr>
              <a:xfrm>
                <a:off x="1676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527" name="Shape 527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528" name="Shape 528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29" name="Shape 529"/>
              <p:cNvGrpSpPr/>
              <p:nvPr/>
            </p:nvGrpSpPr>
            <p:grpSpPr>
              <a:xfrm>
                <a:off x="2438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530" name="Shape 530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531" name="Shape 531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532" name="Shape 532"/>
          <p:cNvGrpSpPr/>
          <p:nvPr/>
        </p:nvGrpSpPr>
        <p:grpSpPr>
          <a:xfrm>
            <a:off x="2730499" y="1828799"/>
            <a:ext cx="1587499" cy="1904999"/>
            <a:chOff x="1295400" y="2871786"/>
            <a:chExt cx="1904999" cy="1904999"/>
          </a:xfrm>
        </p:grpSpPr>
        <p:grpSp>
          <p:nvGrpSpPr>
            <p:cNvPr id="533" name="Shape 533"/>
            <p:cNvGrpSpPr/>
            <p:nvPr/>
          </p:nvGrpSpPr>
          <p:grpSpPr>
            <a:xfrm>
              <a:off x="1295400" y="2871786"/>
              <a:ext cx="1904999" cy="1904999"/>
              <a:chOff x="1295400" y="2871786"/>
              <a:chExt cx="1904999" cy="1904999"/>
            </a:xfrm>
          </p:grpSpPr>
          <p:sp>
            <p:nvSpPr>
              <p:cNvPr id="534" name="Shape 534"/>
              <p:cNvSpPr/>
              <p:nvPr/>
            </p:nvSpPr>
            <p:spPr>
              <a:xfrm>
                <a:off x="1295400" y="2871786"/>
                <a:ext cx="1904999" cy="1904999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Shape 535"/>
              <p:cNvSpPr/>
              <p:nvPr/>
            </p:nvSpPr>
            <p:spPr>
              <a:xfrm rot="10800000">
                <a:off x="1638300" y="3047999"/>
                <a:ext cx="1219199" cy="144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50" y="60000"/>
                    </a:moveTo>
                    <a:cubicBezTo>
                      <a:pt x="6250" y="30311"/>
                      <a:pt x="30311" y="6250"/>
                      <a:pt x="60000" y="6250"/>
                    </a:cubicBezTo>
                    <a:cubicBezTo>
                      <a:pt x="89683" y="6250"/>
                      <a:pt x="113744" y="30311"/>
                      <a:pt x="113744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lnTo>
                      <a:pt x="6250" y="6000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" name="Shape 536"/>
            <p:cNvGrpSpPr/>
            <p:nvPr/>
          </p:nvGrpSpPr>
          <p:grpSpPr>
            <a:xfrm>
              <a:off x="1638300" y="3265486"/>
              <a:ext cx="1219200" cy="457200"/>
              <a:chOff x="1676400" y="3352800"/>
              <a:chExt cx="1219200" cy="457200"/>
            </a:xfrm>
          </p:grpSpPr>
          <p:grpSp>
            <p:nvGrpSpPr>
              <p:cNvPr id="537" name="Shape 537"/>
              <p:cNvGrpSpPr/>
              <p:nvPr/>
            </p:nvGrpSpPr>
            <p:grpSpPr>
              <a:xfrm>
                <a:off x="1676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538" name="Shape 538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539" name="Shape 539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40" name="Shape 540"/>
              <p:cNvGrpSpPr/>
              <p:nvPr/>
            </p:nvGrpSpPr>
            <p:grpSpPr>
              <a:xfrm>
                <a:off x="2438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541" name="Shape 541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542" name="Shape 542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543" name="Shape 543"/>
          <p:cNvGrpSpPr/>
          <p:nvPr/>
        </p:nvGrpSpPr>
        <p:grpSpPr>
          <a:xfrm>
            <a:off x="4635499" y="1828799"/>
            <a:ext cx="1587499" cy="1904999"/>
            <a:chOff x="1295400" y="2871786"/>
            <a:chExt cx="1904999" cy="1904999"/>
          </a:xfrm>
        </p:grpSpPr>
        <p:grpSp>
          <p:nvGrpSpPr>
            <p:cNvPr id="544" name="Shape 544"/>
            <p:cNvGrpSpPr/>
            <p:nvPr/>
          </p:nvGrpSpPr>
          <p:grpSpPr>
            <a:xfrm>
              <a:off x="1295400" y="2871786"/>
              <a:ext cx="1904999" cy="1904999"/>
              <a:chOff x="1295400" y="2871786"/>
              <a:chExt cx="1904999" cy="1904999"/>
            </a:xfrm>
          </p:grpSpPr>
          <p:sp>
            <p:nvSpPr>
              <p:cNvPr id="545" name="Shape 545"/>
              <p:cNvSpPr/>
              <p:nvPr/>
            </p:nvSpPr>
            <p:spPr>
              <a:xfrm>
                <a:off x="1295400" y="2871786"/>
                <a:ext cx="1904999" cy="1904999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Shape 546"/>
              <p:cNvSpPr/>
              <p:nvPr/>
            </p:nvSpPr>
            <p:spPr>
              <a:xfrm rot="10800000">
                <a:off x="1638300" y="3047999"/>
                <a:ext cx="1219199" cy="144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50" y="60000"/>
                    </a:moveTo>
                    <a:cubicBezTo>
                      <a:pt x="6250" y="30311"/>
                      <a:pt x="30311" y="6250"/>
                      <a:pt x="60000" y="6250"/>
                    </a:cubicBezTo>
                    <a:cubicBezTo>
                      <a:pt x="89683" y="6250"/>
                      <a:pt x="113744" y="30311"/>
                      <a:pt x="113744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lnTo>
                      <a:pt x="6250" y="6000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Shape 547"/>
            <p:cNvGrpSpPr/>
            <p:nvPr/>
          </p:nvGrpSpPr>
          <p:grpSpPr>
            <a:xfrm>
              <a:off x="1638300" y="3265486"/>
              <a:ext cx="1219200" cy="457200"/>
              <a:chOff x="1676400" y="3352800"/>
              <a:chExt cx="1219200" cy="457200"/>
            </a:xfrm>
          </p:grpSpPr>
          <p:grpSp>
            <p:nvGrpSpPr>
              <p:cNvPr id="548" name="Shape 548"/>
              <p:cNvGrpSpPr/>
              <p:nvPr/>
            </p:nvGrpSpPr>
            <p:grpSpPr>
              <a:xfrm>
                <a:off x="1676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549" name="Shape 549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550" name="Shape 550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51" name="Shape 551"/>
              <p:cNvGrpSpPr/>
              <p:nvPr/>
            </p:nvGrpSpPr>
            <p:grpSpPr>
              <a:xfrm>
                <a:off x="2438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552" name="Shape 552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Shape 553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554" name="Shape 554"/>
          <p:cNvGrpSpPr/>
          <p:nvPr/>
        </p:nvGrpSpPr>
        <p:grpSpPr>
          <a:xfrm>
            <a:off x="6540499" y="1828799"/>
            <a:ext cx="1587499" cy="1904999"/>
            <a:chOff x="1295400" y="2871786"/>
            <a:chExt cx="1904999" cy="1904999"/>
          </a:xfrm>
        </p:grpSpPr>
        <p:grpSp>
          <p:nvGrpSpPr>
            <p:cNvPr id="555" name="Shape 555"/>
            <p:cNvGrpSpPr/>
            <p:nvPr/>
          </p:nvGrpSpPr>
          <p:grpSpPr>
            <a:xfrm>
              <a:off x="1295400" y="2871786"/>
              <a:ext cx="1904999" cy="1904999"/>
              <a:chOff x="1295400" y="2871786"/>
              <a:chExt cx="1904999" cy="1904999"/>
            </a:xfrm>
          </p:grpSpPr>
          <p:sp>
            <p:nvSpPr>
              <p:cNvPr id="556" name="Shape 556"/>
              <p:cNvSpPr/>
              <p:nvPr/>
            </p:nvSpPr>
            <p:spPr>
              <a:xfrm>
                <a:off x="1295400" y="2871786"/>
                <a:ext cx="1904999" cy="1904999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Shape 557"/>
              <p:cNvSpPr/>
              <p:nvPr/>
            </p:nvSpPr>
            <p:spPr>
              <a:xfrm rot="10800000">
                <a:off x="1638300" y="3047999"/>
                <a:ext cx="1219199" cy="1447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50" y="60000"/>
                    </a:moveTo>
                    <a:cubicBezTo>
                      <a:pt x="6250" y="30311"/>
                      <a:pt x="30311" y="6250"/>
                      <a:pt x="60000" y="6250"/>
                    </a:cubicBezTo>
                    <a:cubicBezTo>
                      <a:pt x="89683" y="6250"/>
                      <a:pt x="113744" y="30311"/>
                      <a:pt x="113744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lnTo>
                      <a:pt x="6250" y="6000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Shape 558"/>
            <p:cNvGrpSpPr/>
            <p:nvPr/>
          </p:nvGrpSpPr>
          <p:grpSpPr>
            <a:xfrm>
              <a:off x="1638300" y="3265486"/>
              <a:ext cx="1219200" cy="457200"/>
              <a:chOff x="1676400" y="3352800"/>
              <a:chExt cx="1219200" cy="457200"/>
            </a:xfrm>
          </p:grpSpPr>
          <p:grpSp>
            <p:nvGrpSpPr>
              <p:cNvPr id="559" name="Shape 559"/>
              <p:cNvGrpSpPr/>
              <p:nvPr/>
            </p:nvGrpSpPr>
            <p:grpSpPr>
              <a:xfrm>
                <a:off x="1676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560" name="Shape 560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Shape 561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62" name="Shape 562"/>
              <p:cNvGrpSpPr/>
              <p:nvPr/>
            </p:nvGrpSpPr>
            <p:grpSpPr>
              <a:xfrm>
                <a:off x="2438400" y="3352800"/>
                <a:ext cx="457200" cy="457200"/>
                <a:chOff x="3657600" y="4648200"/>
                <a:chExt cx="457200" cy="457200"/>
              </a:xfrm>
            </p:grpSpPr>
            <p:cxnSp>
              <p:nvCxnSpPr>
                <p:cNvPr id="563" name="Shape 563"/>
                <p:cNvCxnSpPr/>
                <p:nvPr/>
              </p:nvCxnSpPr>
              <p:spPr>
                <a:xfrm>
                  <a:off x="3886200" y="4648200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564" name="Shape 564"/>
                <p:cNvCxnSpPr/>
                <p:nvPr/>
              </p:nvCxnSpPr>
              <p:spPr>
                <a:xfrm rot="10800000">
                  <a:off x="3886200" y="4648199"/>
                  <a:ext cx="0" cy="457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565" name="Shape 565"/>
          <p:cNvGrpSpPr/>
          <p:nvPr/>
        </p:nvGrpSpPr>
        <p:grpSpPr>
          <a:xfrm>
            <a:off x="1904999" y="3657600"/>
            <a:ext cx="1587499" cy="1981200"/>
            <a:chOff x="1143000" y="4267200"/>
            <a:chExt cx="1904999" cy="1981200"/>
          </a:xfrm>
        </p:grpSpPr>
        <p:sp>
          <p:nvSpPr>
            <p:cNvPr id="566" name="Shape 566"/>
            <p:cNvSpPr/>
            <p:nvPr/>
          </p:nvSpPr>
          <p:spPr>
            <a:xfrm>
              <a:off x="1143000" y="4267200"/>
              <a:ext cx="1904999" cy="190499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 flipH="1">
              <a:off x="1485900" y="5334000"/>
              <a:ext cx="1219199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50" y="60000"/>
                  </a:moveTo>
                  <a:cubicBezTo>
                    <a:pt x="6250" y="30311"/>
                    <a:pt x="30311" y="6250"/>
                    <a:pt x="60000" y="6250"/>
                  </a:cubicBezTo>
                  <a:cubicBezTo>
                    <a:pt x="89683" y="6250"/>
                    <a:pt x="113744" y="30311"/>
                    <a:pt x="113744" y="59994"/>
                  </a:cubicBezTo>
                  <a:lnTo>
                    <a:pt x="120000" y="60000"/>
                  </a:lnTo>
                  <a:cubicBezTo>
                    <a:pt x="120000" y="26861"/>
                    <a:pt x="93133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lnTo>
                    <a:pt x="6250" y="6000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8" name="Shape 568"/>
            <p:cNvGrpSpPr/>
            <p:nvPr/>
          </p:nvGrpSpPr>
          <p:grpSpPr>
            <a:xfrm>
              <a:off x="1516526" y="4762500"/>
              <a:ext cx="1119846" cy="228600"/>
              <a:chOff x="1516526" y="4762500"/>
              <a:chExt cx="1119846" cy="228600"/>
            </a:xfrm>
          </p:grpSpPr>
          <p:cxnSp>
            <p:nvCxnSpPr>
              <p:cNvPr id="569" name="Shape 569"/>
              <p:cNvCxnSpPr/>
              <p:nvPr/>
            </p:nvCxnSpPr>
            <p:spPr>
              <a:xfrm>
                <a:off x="1714499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70" name="Shape 570"/>
              <p:cNvCxnSpPr/>
              <p:nvPr/>
            </p:nvCxnSpPr>
            <p:spPr>
              <a:xfrm>
                <a:off x="2438400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1" name="Shape 571"/>
          <p:cNvGrpSpPr/>
          <p:nvPr/>
        </p:nvGrpSpPr>
        <p:grpSpPr>
          <a:xfrm>
            <a:off x="3746499" y="3657600"/>
            <a:ext cx="1587499" cy="1981200"/>
            <a:chOff x="3886200" y="4572000"/>
            <a:chExt cx="1904999" cy="1981200"/>
          </a:xfrm>
        </p:grpSpPr>
        <p:sp>
          <p:nvSpPr>
            <p:cNvPr id="572" name="Shape 572"/>
            <p:cNvSpPr/>
            <p:nvPr/>
          </p:nvSpPr>
          <p:spPr>
            <a:xfrm>
              <a:off x="3886200" y="4572000"/>
              <a:ext cx="1904999" cy="190499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3" name="Shape 573"/>
            <p:cNvGrpSpPr/>
            <p:nvPr/>
          </p:nvGrpSpPr>
          <p:grpSpPr>
            <a:xfrm>
              <a:off x="4259726" y="5067300"/>
              <a:ext cx="1119846" cy="228600"/>
              <a:chOff x="1516526" y="4762500"/>
              <a:chExt cx="1119846" cy="228600"/>
            </a:xfrm>
          </p:grpSpPr>
          <p:cxnSp>
            <p:nvCxnSpPr>
              <p:cNvPr id="574" name="Shape 574"/>
              <p:cNvCxnSpPr/>
              <p:nvPr/>
            </p:nvCxnSpPr>
            <p:spPr>
              <a:xfrm>
                <a:off x="1714499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75" name="Shape 575"/>
              <p:cNvCxnSpPr/>
              <p:nvPr/>
            </p:nvCxnSpPr>
            <p:spPr>
              <a:xfrm>
                <a:off x="2438400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576" name="Shape 576"/>
            <p:cNvSpPr/>
            <p:nvPr/>
          </p:nvSpPr>
          <p:spPr>
            <a:xfrm flipH="1">
              <a:off x="4267200" y="5638800"/>
              <a:ext cx="1219199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50" y="60000"/>
                  </a:moveTo>
                  <a:cubicBezTo>
                    <a:pt x="6250" y="30311"/>
                    <a:pt x="30311" y="6250"/>
                    <a:pt x="60000" y="6250"/>
                  </a:cubicBezTo>
                  <a:cubicBezTo>
                    <a:pt x="89683" y="6250"/>
                    <a:pt x="113744" y="30311"/>
                    <a:pt x="113744" y="59994"/>
                  </a:cubicBezTo>
                  <a:lnTo>
                    <a:pt x="120000" y="60000"/>
                  </a:lnTo>
                  <a:cubicBezTo>
                    <a:pt x="120000" y="26861"/>
                    <a:pt x="93133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lnTo>
                    <a:pt x="6250" y="6000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Shape 577"/>
          <p:cNvGrpSpPr/>
          <p:nvPr/>
        </p:nvGrpSpPr>
        <p:grpSpPr>
          <a:xfrm>
            <a:off x="5587999" y="3657600"/>
            <a:ext cx="1587499" cy="1981200"/>
            <a:chOff x="6172200" y="4572000"/>
            <a:chExt cx="1904999" cy="1981200"/>
          </a:xfrm>
        </p:grpSpPr>
        <p:sp>
          <p:nvSpPr>
            <p:cNvPr id="578" name="Shape 578"/>
            <p:cNvSpPr/>
            <p:nvPr/>
          </p:nvSpPr>
          <p:spPr>
            <a:xfrm>
              <a:off x="6172200" y="4572000"/>
              <a:ext cx="1904999" cy="190499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9" name="Shape 579"/>
            <p:cNvGrpSpPr/>
            <p:nvPr/>
          </p:nvGrpSpPr>
          <p:grpSpPr>
            <a:xfrm>
              <a:off x="6583826" y="5067300"/>
              <a:ext cx="1119846" cy="228600"/>
              <a:chOff x="1516526" y="4762500"/>
              <a:chExt cx="1119846" cy="228600"/>
            </a:xfrm>
          </p:grpSpPr>
          <p:cxnSp>
            <p:nvCxnSpPr>
              <p:cNvPr id="580" name="Shape 580"/>
              <p:cNvCxnSpPr/>
              <p:nvPr/>
            </p:nvCxnSpPr>
            <p:spPr>
              <a:xfrm>
                <a:off x="1714499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81" name="Shape 581"/>
              <p:cNvCxnSpPr/>
              <p:nvPr/>
            </p:nvCxnSpPr>
            <p:spPr>
              <a:xfrm>
                <a:off x="2438400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582" name="Shape 582"/>
            <p:cNvSpPr/>
            <p:nvPr/>
          </p:nvSpPr>
          <p:spPr>
            <a:xfrm flipH="1">
              <a:off x="6553200" y="5638800"/>
              <a:ext cx="1219199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50" y="60000"/>
                  </a:moveTo>
                  <a:cubicBezTo>
                    <a:pt x="6250" y="30311"/>
                    <a:pt x="30311" y="6250"/>
                    <a:pt x="60000" y="6250"/>
                  </a:cubicBezTo>
                  <a:cubicBezTo>
                    <a:pt x="89683" y="6250"/>
                    <a:pt x="113744" y="30311"/>
                    <a:pt x="113744" y="59994"/>
                  </a:cubicBezTo>
                  <a:lnTo>
                    <a:pt x="120000" y="60000"/>
                  </a:lnTo>
                  <a:cubicBezTo>
                    <a:pt x="120000" y="26861"/>
                    <a:pt x="93133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lnTo>
                    <a:pt x="6250" y="6000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Shape 583"/>
          <p:cNvGrpSpPr/>
          <p:nvPr/>
        </p:nvGrpSpPr>
        <p:grpSpPr>
          <a:xfrm>
            <a:off x="7429499" y="3657600"/>
            <a:ext cx="1587499" cy="1981200"/>
            <a:chOff x="8001000" y="4267200"/>
            <a:chExt cx="1904999" cy="1981200"/>
          </a:xfrm>
        </p:grpSpPr>
        <p:sp>
          <p:nvSpPr>
            <p:cNvPr id="584" name="Shape 584"/>
            <p:cNvSpPr/>
            <p:nvPr/>
          </p:nvSpPr>
          <p:spPr>
            <a:xfrm>
              <a:off x="8001000" y="4267200"/>
              <a:ext cx="1904999" cy="190499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" name="Shape 585"/>
            <p:cNvGrpSpPr/>
            <p:nvPr/>
          </p:nvGrpSpPr>
          <p:grpSpPr>
            <a:xfrm>
              <a:off x="8450726" y="4762500"/>
              <a:ext cx="1119846" cy="228600"/>
              <a:chOff x="1516526" y="4762500"/>
              <a:chExt cx="1119846" cy="228600"/>
            </a:xfrm>
          </p:grpSpPr>
          <p:cxnSp>
            <p:nvCxnSpPr>
              <p:cNvPr id="586" name="Shape 586"/>
              <p:cNvCxnSpPr/>
              <p:nvPr/>
            </p:nvCxnSpPr>
            <p:spPr>
              <a:xfrm>
                <a:off x="1714499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87" name="Shape 587"/>
              <p:cNvCxnSpPr/>
              <p:nvPr/>
            </p:nvCxnSpPr>
            <p:spPr>
              <a:xfrm>
                <a:off x="2438400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588" name="Shape 588"/>
            <p:cNvSpPr/>
            <p:nvPr/>
          </p:nvSpPr>
          <p:spPr>
            <a:xfrm flipH="1">
              <a:off x="8382000" y="5334000"/>
              <a:ext cx="1219199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50" y="60000"/>
                  </a:moveTo>
                  <a:cubicBezTo>
                    <a:pt x="6250" y="30311"/>
                    <a:pt x="30311" y="6250"/>
                    <a:pt x="60000" y="6250"/>
                  </a:cubicBezTo>
                  <a:cubicBezTo>
                    <a:pt x="89683" y="6250"/>
                    <a:pt x="113744" y="30311"/>
                    <a:pt x="113744" y="59994"/>
                  </a:cubicBezTo>
                  <a:lnTo>
                    <a:pt x="120000" y="60000"/>
                  </a:lnTo>
                  <a:cubicBezTo>
                    <a:pt x="120000" y="26861"/>
                    <a:pt x="93133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lnTo>
                    <a:pt x="6250" y="6000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Shape 589"/>
          <p:cNvGrpSpPr/>
          <p:nvPr/>
        </p:nvGrpSpPr>
        <p:grpSpPr>
          <a:xfrm>
            <a:off x="63499" y="3657600"/>
            <a:ext cx="1587499" cy="1981200"/>
            <a:chOff x="8001000" y="4267200"/>
            <a:chExt cx="1904999" cy="1981200"/>
          </a:xfrm>
        </p:grpSpPr>
        <p:sp>
          <p:nvSpPr>
            <p:cNvPr id="590" name="Shape 590"/>
            <p:cNvSpPr/>
            <p:nvPr/>
          </p:nvSpPr>
          <p:spPr>
            <a:xfrm>
              <a:off x="8001000" y="4267200"/>
              <a:ext cx="1904999" cy="1904999"/>
            </a:xfrm>
            <a:prstGeom prst="ellipse">
              <a:avLst/>
            </a:prstGeom>
            <a:solidFill>
              <a:srgbClr val="FFFF00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" name="Shape 591"/>
            <p:cNvGrpSpPr/>
            <p:nvPr/>
          </p:nvGrpSpPr>
          <p:grpSpPr>
            <a:xfrm>
              <a:off x="8450726" y="4762500"/>
              <a:ext cx="1119846" cy="228600"/>
              <a:chOff x="1516526" y="4762500"/>
              <a:chExt cx="1119846" cy="228600"/>
            </a:xfrm>
          </p:grpSpPr>
          <p:cxnSp>
            <p:nvCxnSpPr>
              <p:cNvPr id="592" name="Shape 592"/>
              <p:cNvCxnSpPr/>
              <p:nvPr/>
            </p:nvCxnSpPr>
            <p:spPr>
              <a:xfrm>
                <a:off x="1714499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93" name="Shape 593"/>
              <p:cNvCxnSpPr/>
              <p:nvPr/>
            </p:nvCxnSpPr>
            <p:spPr>
              <a:xfrm>
                <a:off x="2438400" y="4648200"/>
                <a:ext cx="0" cy="4571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594" name="Shape 594"/>
            <p:cNvSpPr/>
            <p:nvPr/>
          </p:nvSpPr>
          <p:spPr>
            <a:xfrm flipH="1">
              <a:off x="8382000" y="5334000"/>
              <a:ext cx="1219199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50" y="60000"/>
                  </a:moveTo>
                  <a:cubicBezTo>
                    <a:pt x="6250" y="30311"/>
                    <a:pt x="30311" y="6250"/>
                    <a:pt x="60000" y="6250"/>
                  </a:cubicBezTo>
                  <a:cubicBezTo>
                    <a:pt x="89683" y="6250"/>
                    <a:pt x="113744" y="30311"/>
                    <a:pt x="113744" y="59994"/>
                  </a:cubicBezTo>
                  <a:lnTo>
                    <a:pt x="120000" y="60000"/>
                  </a:lnTo>
                  <a:cubicBezTo>
                    <a:pt x="120000" y="26861"/>
                    <a:pt x="93133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lnTo>
                    <a:pt x="6250" y="6000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0" y="107950"/>
            <a:ext cx="8915400" cy="1111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ndara"/>
              <a:buNone/>
            </a:pPr>
            <a:r>
              <a:rPr lang="en-US" sz="5600" b="1" i="0" u="sng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5600" b="1" i="0" u="sng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7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Changing the # of Electrons = </a:t>
            </a:r>
            <a:r>
              <a:rPr lang="en-US" sz="47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Ions</a:t>
            </a:r>
          </a:p>
        </p:txBody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228600" y="1882775"/>
            <a:ext cx="8686800" cy="4518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908"/>
              </a:buClr>
              <a:buSzPct val="100000"/>
              <a:buFont typeface="Candara"/>
              <a:buChar char="•"/>
            </a:pPr>
            <a:r>
              <a:rPr lang="en-US" sz="3500" b="1" i="0" u="sng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Ions</a:t>
            </a:r>
            <a:r>
              <a:rPr lang="en-US" sz="3500" b="1" i="0" u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 are atoms that have a charge 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Char char="•"/>
            </a:pPr>
            <a:r>
              <a:rPr lang="en-US" sz="3500" b="1" i="0" u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Ions form when an atom gains or loses electrons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Char char="•"/>
            </a:pPr>
            <a:r>
              <a:rPr lang="en-US" sz="3500" b="1" i="0" u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Gain an electron = negative </a:t>
            </a:r>
            <a:r>
              <a:rPr lang="en-US" sz="3500" b="1" i="0" u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charge = </a:t>
            </a:r>
            <a:r>
              <a:rPr lang="en-US" sz="3500" b="1" i="0" u="sng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anion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2D908"/>
              </a:buClr>
              <a:buSzPct val="100000"/>
              <a:buFont typeface="Candara"/>
              <a:buChar char="•"/>
            </a:pPr>
            <a:r>
              <a:rPr lang="en-US" sz="3500" b="1" i="0" u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Lose an electron = positive charge = </a:t>
            </a:r>
            <a:r>
              <a:rPr lang="en-US" sz="3500" b="1" i="0" u="sng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cation</a:t>
            </a:r>
          </a:p>
          <a:p>
            <a:pPr marL="403225" marR="0" lvl="0" indent="-40322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Why would an atom want to gain or lose electrons…hmmm?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title"/>
          </p:nvPr>
        </p:nvSpPr>
        <p:spPr>
          <a:xfrm>
            <a:off x="0" y="107950"/>
            <a:ext cx="9144000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0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Changing the # of Neutrons = </a:t>
            </a:r>
            <a:r>
              <a:rPr lang="en-US" sz="40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Isotopes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8610599" cy="5029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908"/>
              </a:buClr>
              <a:buSzPct val="100000"/>
              <a:buFont typeface="Candara"/>
              <a:buChar char="•"/>
            </a:pPr>
            <a:r>
              <a:rPr lang="en-US" sz="3300" b="1" i="0" u="sng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Isotopes</a:t>
            </a:r>
            <a:r>
              <a:rPr lang="en-US" sz="3300" b="1" i="0" u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 are atoms of the same element that have a different number of neutrons.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2D908"/>
              </a:buClr>
              <a:buSzPct val="100000"/>
              <a:buFont typeface="Candara"/>
              <a:buChar char="•"/>
            </a:pPr>
            <a:r>
              <a:rPr lang="en-US" sz="3300" b="1" i="0" u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Adding or losing a neutron is like gaining or losing weight…same identity, different mass!</a:t>
            </a: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33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(Remember, neutrons have NO charge, but they are large like protons, so when you gain or lose them it ONLY affects the mass!) </a:t>
            </a:r>
          </a:p>
          <a:p>
            <a:pPr marL="403225" marR="0" lvl="0" indent="-403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33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ctrTitle"/>
          </p:nvPr>
        </p:nvSpPr>
        <p:spPr>
          <a:xfrm>
            <a:off x="152400" y="4154487"/>
            <a:ext cx="8534399" cy="10144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Practicing Atomic Changes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79462" y="502650"/>
            <a:ext cx="7581900" cy="1654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do the particles move in each of these states?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15000" y="2878075"/>
            <a:ext cx="1802700" cy="307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/>
              <a:t>Act it out!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4862" y="2878076"/>
            <a:ext cx="2894875" cy="28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Shape 616" descr="j04059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111" y="304800"/>
            <a:ext cx="5072061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Shape 617"/>
          <p:cNvSpPr/>
          <p:nvPr/>
        </p:nvSpPr>
        <p:spPr>
          <a:xfrm rot="-600000">
            <a:off x="571500" y="2133600"/>
            <a:ext cx="8183561" cy="2133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476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Corben"/>
              </a:rPr>
              <a:t>The Atoms Family 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subTitle" idx="1"/>
          </p:nvPr>
        </p:nvSpPr>
        <p:spPr>
          <a:xfrm>
            <a:off x="820737" y="5230812"/>
            <a:ext cx="8053386" cy="1030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dara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…CONTINUED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/>
        </p:nvSpPr>
        <p:spPr>
          <a:xfrm>
            <a:off x="190500" y="198436"/>
            <a:ext cx="4722812" cy="2308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outermost shell or “street” is called the </a:t>
            </a: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valence shell.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electrons on that shell are called </a:t>
            </a: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valence electrons.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atom wants it’s valence shell to be full so that it is </a:t>
            </a:r>
            <a:r>
              <a:rPr lang="en-US" sz="24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stable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happy. </a:t>
            </a:r>
            <a:r>
              <a:rPr lang="en-US" sz="2400" b="1" i="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24" name="Shape 624"/>
          <p:cNvSpPr/>
          <p:nvPr/>
        </p:nvSpPr>
        <p:spPr>
          <a:xfrm rot="600000">
            <a:off x="5611812" y="685800"/>
            <a:ext cx="2908300" cy="1142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5400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Corben"/>
              </a:rPr>
              <a:t>Matterville </a:t>
            </a:r>
          </a:p>
        </p:txBody>
      </p:sp>
      <p:grpSp>
        <p:nvGrpSpPr>
          <p:cNvPr id="625" name="Shape 625"/>
          <p:cNvGrpSpPr/>
          <p:nvPr/>
        </p:nvGrpSpPr>
        <p:grpSpPr>
          <a:xfrm>
            <a:off x="2539999" y="2819400"/>
            <a:ext cx="3428999" cy="3809999"/>
            <a:chOff x="3124200" y="2590800"/>
            <a:chExt cx="4114800" cy="3809999"/>
          </a:xfrm>
        </p:grpSpPr>
        <p:sp>
          <p:nvSpPr>
            <p:cNvPr id="626" name="Shape 626"/>
            <p:cNvSpPr/>
            <p:nvPr/>
          </p:nvSpPr>
          <p:spPr>
            <a:xfrm>
              <a:off x="3124200" y="2590800"/>
              <a:ext cx="4114800" cy="3809999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3498850" y="2938461"/>
              <a:ext cx="3365499" cy="3114675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3940175" y="3346450"/>
              <a:ext cx="2482850" cy="2298699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4470400" y="3838575"/>
              <a:ext cx="1422400" cy="1314449"/>
            </a:xfrm>
            <a:prstGeom prst="ellipse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" name="Shape 630"/>
          <p:cNvSpPr/>
          <p:nvPr/>
        </p:nvSpPr>
        <p:spPr>
          <a:xfrm>
            <a:off x="3660775" y="4067175"/>
            <a:ext cx="1187449" cy="1314449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Shape 631"/>
          <p:cNvGrpSpPr/>
          <p:nvPr/>
        </p:nvGrpSpPr>
        <p:grpSpPr>
          <a:xfrm>
            <a:off x="190500" y="3303587"/>
            <a:ext cx="2787650" cy="735012"/>
            <a:chOff x="209550" y="3303587"/>
            <a:chExt cx="3067049" cy="735012"/>
          </a:xfrm>
        </p:grpSpPr>
        <p:sp>
          <p:nvSpPr>
            <p:cNvPr id="632" name="Shape 632"/>
            <p:cNvSpPr txBox="1"/>
            <p:nvPr/>
          </p:nvSpPr>
          <p:spPr>
            <a:xfrm>
              <a:off x="209550" y="3303587"/>
              <a:ext cx="2209799" cy="70802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2000" b="1" i="0" u="none" baseline="30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nd</a:t>
              </a: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“street” can hold 8 electrons</a:t>
              </a:r>
            </a:p>
          </p:txBody>
        </p:sp>
        <p:cxnSp>
          <p:nvCxnSpPr>
            <p:cNvPr id="633" name="Shape 633"/>
            <p:cNvCxnSpPr/>
            <p:nvPr/>
          </p:nvCxnSpPr>
          <p:spPr>
            <a:xfrm>
              <a:off x="2209800" y="3657600"/>
              <a:ext cx="1066799" cy="3810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lg" len="lg"/>
            </a:ln>
          </p:spPr>
        </p:cxnSp>
      </p:grpSp>
      <p:grpSp>
        <p:nvGrpSpPr>
          <p:cNvPr id="634" name="Shape 634"/>
          <p:cNvGrpSpPr/>
          <p:nvPr/>
        </p:nvGrpSpPr>
        <p:grpSpPr>
          <a:xfrm>
            <a:off x="4987924" y="2438400"/>
            <a:ext cx="2851150" cy="708024"/>
            <a:chOff x="5486399" y="2438400"/>
            <a:chExt cx="3136900" cy="708024"/>
          </a:xfrm>
        </p:grpSpPr>
        <p:sp>
          <p:nvSpPr>
            <p:cNvPr id="635" name="Shape 635"/>
            <p:cNvSpPr txBox="1"/>
            <p:nvPr/>
          </p:nvSpPr>
          <p:spPr>
            <a:xfrm>
              <a:off x="5943600" y="2438400"/>
              <a:ext cx="2679700" cy="70802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000" b="1" i="0" u="none" baseline="30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“street” can hold up to 18 electrons</a:t>
              </a:r>
            </a:p>
          </p:txBody>
        </p:sp>
        <p:cxnSp>
          <p:nvCxnSpPr>
            <p:cNvPr id="636" name="Shape 636"/>
            <p:cNvCxnSpPr/>
            <p:nvPr/>
          </p:nvCxnSpPr>
          <p:spPr>
            <a:xfrm flipH="1">
              <a:off x="5486399" y="2667000"/>
              <a:ext cx="457200" cy="304799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lg" len="lg"/>
            </a:ln>
          </p:spPr>
        </p:cxnSp>
      </p:grpSp>
      <p:grpSp>
        <p:nvGrpSpPr>
          <p:cNvPr id="637" name="Shape 637"/>
          <p:cNvGrpSpPr/>
          <p:nvPr/>
        </p:nvGrpSpPr>
        <p:grpSpPr>
          <a:xfrm>
            <a:off x="163512" y="4784725"/>
            <a:ext cx="3022600" cy="1016000"/>
            <a:chOff x="179386" y="4784725"/>
            <a:chExt cx="3325812" cy="1016000"/>
          </a:xfrm>
        </p:grpSpPr>
        <p:sp>
          <p:nvSpPr>
            <p:cNvPr id="638" name="Shape 638"/>
            <p:cNvSpPr txBox="1"/>
            <p:nvPr/>
          </p:nvSpPr>
          <p:spPr>
            <a:xfrm>
              <a:off x="179386" y="4784725"/>
              <a:ext cx="2209799" cy="101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en-US" sz="2000" b="1" i="0" u="none" baseline="30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lang="en-US" sz="2000" b="1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“street” can only hold 2 electrons</a:t>
              </a:r>
            </a:p>
          </p:txBody>
        </p:sp>
        <p:cxnSp>
          <p:nvCxnSpPr>
            <p:cNvPr id="639" name="Shape 639"/>
            <p:cNvCxnSpPr/>
            <p:nvPr/>
          </p:nvCxnSpPr>
          <p:spPr>
            <a:xfrm rot="10800000" flipH="1">
              <a:off x="2286000" y="5029200"/>
              <a:ext cx="1219199" cy="152399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/>
        </p:nvSpPr>
        <p:spPr>
          <a:xfrm>
            <a:off x="292100" y="212725"/>
            <a:ext cx="8559799" cy="1323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Corben"/>
              </a:rPr>
              <a:t>The Moral of Matterville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0" y="1676400"/>
            <a:ext cx="8991600" cy="3108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0" indent="-742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>
              <a:solidFill>
                <a:schemeClr val="accent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742950" marR="0" lvl="0" indent="-742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ben"/>
              <a:buNone/>
            </a:pPr>
            <a:r>
              <a:rPr lang="en-US" sz="4800" b="0" i="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PART 2:</a:t>
            </a:r>
          </a:p>
          <a:p>
            <a:pPr marL="742950" marR="0" lvl="0" indent="-742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n"/>
              <a:buNone/>
            </a:pPr>
            <a:r>
              <a:rPr lang="en-US" sz="2800" b="0" i="0" u="none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rPr>
              <a:t>    MATTERVILLE IS </a:t>
            </a:r>
            <a:r>
              <a:rPr lang="en-US" sz="2800" b="0" i="0" u="sng">
                <a:solidFill>
                  <a:srgbClr val="FFFFFF"/>
                </a:solidFill>
                <a:latin typeface="Corben"/>
                <a:ea typeface="Corben"/>
                <a:cs typeface="Corben"/>
                <a:sym typeface="Corben"/>
              </a:rPr>
              <a:t>STABLE</a:t>
            </a:r>
            <a:r>
              <a:rPr lang="en-US" sz="2800" b="0" i="0" u="none">
                <a:solidFill>
                  <a:srgbClr val="FFFFFF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r>
              <a:rPr lang="en-US" sz="2800" b="0" i="0" u="none">
                <a:solidFill>
                  <a:srgbClr val="F2D908"/>
                </a:solidFill>
                <a:latin typeface="Corben"/>
                <a:ea typeface="Corben"/>
                <a:cs typeface="Corben"/>
                <a:sym typeface="Corben"/>
              </a:rPr>
              <a:t>AS LONG AS ALL OF THE VALENCE SHELLS ARE FULL!</a:t>
            </a:r>
          </a:p>
          <a:p>
            <a:pPr marL="742950" marR="0" lvl="0" indent="-742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>
              <a:solidFill>
                <a:schemeClr val="accent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742950" marR="0" lvl="0" indent="-742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ben"/>
              <a:buNone/>
            </a:pPr>
            <a:r>
              <a:rPr lang="en-US" sz="2800" b="0" i="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BUT HOW DO WE KNOW IF THEY ARE FULL?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908"/>
              </a:buClr>
              <a:buSzPct val="25000"/>
              <a:buFont typeface="Corben"/>
              <a:buNone/>
            </a:pPr>
            <a:r>
              <a:rPr lang="en-US" sz="4000" b="1" i="0" u="none" strike="noStrike" cap="none">
                <a:solidFill>
                  <a:srgbClr val="F2D908"/>
                </a:solidFill>
                <a:latin typeface="Corben"/>
                <a:ea typeface="Corben"/>
                <a:cs typeface="Corben"/>
                <a:sym typeface="Corben"/>
              </a:rPr>
              <a:t>We Need to Learn to Draw an Atom for Each Element: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228600" y="1882775"/>
            <a:ext cx="8534399" cy="4822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7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Bohr Model: How many electrons?</a:t>
            </a: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1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1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1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1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1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1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1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2000" b="1" i="0" u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2000" b="1" i="0" u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2000" b="1" i="0" u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ben"/>
              <a:buNone/>
            </a:pPr>
            <a:r>
              <a:rPr lang="en-US" sz="2000" b="1" i="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FILL ONE SHELL AT A TIME, AND ONLY DRAW ANOTHER </a:t>
            </a:r>
          </a:p>
          <a:p>
            <a:pPr marL="403225" marR="0" lvl="0" indent="-403225" algn="l" rtl="0">
              <a:lnSpc>
                <a:spcPct val="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ben"/>
              <a:buNone/>
            </a:pPr>
            <a:r>
              <a:rPr lang="en-US" sz="2000" b="1" i="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SHELL IF YOU NEED IT!</a:t>
            </a:r>
          </a:p>
          <a:p>
            <a:pPr marL="403225" marR="0" lvl="0" indent="-403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000" b="1" i="0" u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4267200" y="3581400"/>
            <a:ext cx="609599" cy="609599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Shape 653"/>
          <p:cNvSpPr/>
          <p:nvPr/>
        </p:nvSpPr>
        <p:spPr>
          <a:xfrm>
            <a:off x="3886200" y="3200400"/>
            <a:ext cx="1371599" cy="1371599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Shape 654"/>
          <p:cNvSpPr/>
          <p:nvPr/>
        </p:nvSpPr>
        <p:spPr>
          <a:xfrm>
            <a:off x="3657600" y="2971800"/>
            <a:ext cx="1828800" cy="1828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Shape 655"/>
          <p:cNvSpPr/>
          <p:nvPr/>
        </p:nvSpPr>
        <p:spPr>
          <a:xfrm>
            <a:off x="3429000" y="2743200"/>
            <a:ext cx="2286000" cy="2286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Shape 656"/>
          <p:cNvSpPr/>
          <p:nvPr/>
        </p:nvSpPr>
        <p:spPr>
          <a:xfrm>
            <a:off x="3200400" y="2514600"/>
            <a:ext cx="2743199" cy="2743199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7" name="Shape 657"/>
          <p:cNvCxnSpPr/>
          <p:nvPr/>
        </p:nvCxnSpPr>
        <p:spPr>
          <a:xfrm flipH="1">
            <a:off x="4724400" y="2971800"/>
            <a:ext cx="1676399" cy="8381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58" name="Shape 658"/>
          <p:cNvSpPr txBox="1"/>
          <p:nvPr/>
        </p:nvSpPr>
        <p:spPr>
          <a:xfrm>
            <a:off x="6553200" y="2514600"/>
            <a:ext cx="182880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1:  Draw the Nucleus</a:t>
            </a:r>
          </a:p>
        </p:txBody>
      </p:sp>
      <p:sp>
        <p:nvSpPr>
          <p:cNvPr id="659" name="Shape 659"/>
          <p:cNvSpPr/>
          <p:nvPr/>
        </p:nvSpPr>
        <p:spPr>
          <a:xfrm>
            <a:off x="4495800" y="4419600"/>
            <a:ext cx="152399" cy="228600"/>
          </a:xfrm>
          <a:prstGeom prst="ellipse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Shape 660"/>
          <p:cNvSpPr/>
          <p:nvPr/>
        </p:nvSpPr>
        <p:spPr>
          <a:xfrm>
            <a:off x="4495800" y="3048000"/>
            <a:ext cx="152399" cy="228600"/>
          </a:xfrm>
          <a:prstGeom prst="ellipse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Shape 661"/>
          <p:cNvSpPr/>
          <p:nvPr/>
        </p:nvSpPr>
        <p:spPr>
          <a:xfrm>
            <a:off x="4876800" y="4572000"/>
            <a:ext cx="152399" cy="228600"/>
          </a:xfrm>
          <a:prstGeom prst="ellipse">
            <a:avLst/>
          </a:prstGeom>
          <a:solidFill>
            <a:srgbClr val="00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Shape 662"/>
          <p:cNvSpPr/>
          <p:nvPr/>
        </p:nvSpPr>
        <p:spPr>
          <a:xfrm>
            <a:off x="5334000" y="3429000"/>
            <a:ext cx="152399" cy="228600"/>
          </a:xfrm>
          <a:prstGeom prst="ellipse">
            <a:avLst/>
          </a:prstGeom>
          <a:solidFill>
            <a:srgbClr val="00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Shape 663"/>
          <p:cNvSpPr/>
          <p:nvPr/>
        </p:nvSpPr>
        <p:spPr>
          <a:xfrm>
            <a:off x="4876800" y="2971800"/>
            <a:ext cx="152399" cy="228600"/>
          </a:xfrm>
          <a:prstGeom prst="ellipse">
            <a:avLst/>
          </a:prstGeom>
          <a:solidFill>
            <a:srgbClr val="00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Shape 664"/>
          <p:cNvSpPr/>
          <p:nvPr/>
        </p:nvSpPr>
        <p:spPr>
          <a:xfrm>
            <a:off x="4114800" y="4572000"/>
            <a:ext cx="152399" cy="228600"/>
          </a:xfrm>
          <a:prstGeom prst="ellipse">
            <a:avLst/>
          </a:prstGeom>
          <a:solidFill>
            <a:srgbClr val="00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Shape 665"/>
          <p:cNvSpPr/>
          <p:nvPr/>
        </p:nvSpPr>
        <p:spPr>
          <a:xfrm>
            <a:off x="3733800" y="3276600"/>
            <a:ext cx="152399" cy="228600"/>
          </a:xfrm>
          <a:prstGeom prst="ellipse">
            <a:avLst/>
          </a:prstGeom>
          <a:solidFill>
            <a:srgbClr val="00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4191000" y="2895600"/>
            <a:ext cx="152399" cy="228600"/>
          </a:xfrm>
          <a:prstGeom prst="ellipse">
            <a:avLst/>
          </a:prstGeom>
          <a:solidFill>
            <a:srgbClr val="00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5334000" y="4191000"/>
            <a:ext cx="152399" cy="228600"/>
          </a:xfrm>
          <a:prstGeom prst="ellipse">
            <a:avLst/>
          </a:prstGeom>
          <a:solidFill>
            <a:srgbClr val="00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3657600" y="4114800"/>
            <a:ext cx="152399" cy="228600"/>
          </a:xfrm>
          <a:prstGeom prst="ellipse">
            <a:avLst/>
          </a:prstGeom>
          <a:solidFill>
            <a:srgbClr val="00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Shape 669"/>
          <p:cNvSpPr txBox="1"/>
          <p:nvPr/>
        </p:nvSpPr>
        <p:spPr>
          <a:xfrm>
            <a:off x="6553200" y="3962400"/>
            <a:ext cx="2057400" cy="923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2:  Draw the 1</a:t>
            </a:r>
            <a:r>
              <a:rPr lang="en-US" sz="1800" b="0" i="0" u="none" baseline="30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shell  and fill it </a:t>
            </a:r>
          </a:p>
        </p:txBody>
      </p:sp>
      <p:cxnSp>
        <p:nvCxnSpPr>
          <p:cNvPr id="670" name="Shape 670"/>
          <p:cNvCxnSpPr/>
          <p:nvPr/>
        </p:nvCxnSpPr>
        <p:spPr>
          <a:xfrm rot="10800000">
            <a:off x="5257799" y="3886200"/>
            <a:ext cx="1295400" cy="152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71" name="Shape 671"/>
          <p:cNvSpPr txBox="1"/>
          <p:nvPr/>
        </p:nvSpPr>
        <p:spPr>
          <a:xfrm>
            <a:off x="6172200" y="5029200"/>
            <a:ext cx="2133599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3:  Draw the  2</a:t>
            </a:r>
            <a:r>
              <a:rPr lang="en-US" sz="1800" b="0" i="0" u="none" baseline="30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shell and fill it </a:t>
            </a:r>
          </a:p>
        </p:txBody>
      </p:sp>
      <p:cxnSp>
        <p:nvCxnSpPr>
          <p:cNvPr id="672" name="Shape 672"/>
          <p:cNvCxnSpPr/>
          <p:nvPr/>
        </p:nvCxnSpPr>
        <p:spPr>
          <a:xfrm rot="10800000">
            <a:off x="5257799" y="4419600"/>
            <a:ext cx="91440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673" name="Shape 673"/>
          <p:cNvCxnSpPr/>
          <p:nvPr/>
        </p:nvCxnSpPr>
        <p:spPr>
          <a:xfrm>
            <a:off x="2514600" y="3733800"/>
            <a:ext cx="9144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74" name="Shape 674"/>
          <p:cNvSpPr txBox="1"/>
          <p:nvPr/>
        </p:nvSpPr>
        <p:spPr>
          <a:xfrm>
            <a:off x="609600" y="3352800"/>
            <a:ext cx="2209799" cy="1754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4:  Draw the 3</a:t>
            </a:r>
            <a:r>
              <a:rPr lang="en-US" sz="1800" b="0" i="0" u="none" baseline="30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rd</a:t>
            </a: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shell etc. until all of the electrons for that specific element are on a shell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BOHR DIAGRAMS…</a:t>
            </a:r>
          </a:p>
        </p:txBody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779462" y="1371600"/>
            <a:ext cx="7581899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LET’S DO HELIUM (He) TOGETHER</a:t>
            </a:r>
          </a:p>
        </p:txBody>
      </p:sp>
      <p:sp>
        <p:nvSpPr>
          <p:cNvPr id="681" name="Shape 681"/>
          <p:cNvSpPr/>
          <p:nvPr/>
        </p:nvSpPr>
        <p:spPr>
          <a:xfrm>
            <a:off x="3733800" y="3505200"/>
            <a:ext cx="1676399" cy="1600199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>
            <a:spLocks noGrp="1"/>
          </p:cNvSpPr>
          <p:nvPr>
            <p:ph type="title"/>
          </p:nvPr>
        </p:nvSpPr>
        <p:spPr>
          <a:xfrm>
            <a:off x="781062" y="239500"/>
            <a:ext cx="7581900" cy="165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BOHR DIAGRAMS</a:t>
            </a:r>
            <a:r>
              <a:rPr lang="en-US"/>
              <a:t> white board practice!</a:t>
            </a:r>
          </a:p>
        </p:txBody>
      </p:sp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861687" y="2057400"/>
            <a:ext cx="75819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/>
              <a:t>Try Oxygen on your own!</a:t>
            </a:r>
          </a:p>
        </p:txBody>
      </p:sp>
      <p:sp>
        <p:nvSpPr>
          <p:cNvPr id="688" name="Shape 688"/>
          <p:cNvSpPr/>
          <p:nvPr/>
        </p:nvSpPr>
        <p:spPr>
          <a:xfrm>
            <a:off x="3733800" y="3505200"/>
            <a:ext cx="1676399" cy="1600199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779462" y="412750"/>
            <a:ext cx="7581900" cy="165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dara"/>
              <a:buNone/>
            </a:pPr>
            <a:r>
              <a:rPr lang="en-US"/>
              <a:t>BOHR DIAGRAMS white board practice!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14962" y="2286000"/>
            <a:ext cx="75819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TRY SODIUM (Na) ON YOUR OWN!</a:t>
            </a:r>
          </a:p>
        </p:txBody>
      </p:sp>
      <p:sp>
        <p:nvSpPr>
          <p:cNvPr id="695" name="Shape 695"/>
          <p:cNvSpPr/>
          <p:nvPr/>
        </p:nvSpPr>
        <p:spPr>
          <a:xfrm>
            <a:off x="3733800" y="3505200"/>
            <a:ext cx="1676399" cy="1600199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title"/>
          </p:nvPr>
        </p:nvSpPr>
        <p:spPr>
          <a:xfrm>
            <a:off x="779462" y="412750"/>
            <a:ext cx="7581900" cy="165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dara"/>
              <a:buNone/>
            </a:pPr>
            <a:r>
              <a:rPr lang="en-US"/>
              <a:t>BOHR DIAGRAMS white board practice!</a:t>
            </a:r>
          </a:p>
        </p:txBody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779462" y="2286000"/>
            <a:ext cx="75819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TRY NEON (Ne) ON YOUR OWN!</a:t>
            </a:r>
          </a:p>
        </p:txBody>
      </p:sp>
      <p:sp>
        <p:nvSpPr>
          <p:cNvPr id="702" name="Shape 702"/>
          <p:cNvSpPr/>
          <p:nvPr/>
        </p:nvSpPr>
        <p:spPr>
          <a:xfrm>
            <a:off x="3733800" y="3505200"/>
            <a:ext cx="1676399" cy="1600199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155575" y="107950"/>
            <a:ext cx="8607424" cy="1949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What if I give you the Bohr diagram? How do you figure out which element this is?</a:t>
            </a:r>
          </a:p>
        </p:txBody>
      </p:sp>
      <p:sp>
        <p:nvSpPr>
          <p:cNvPr id="708" name="Shape 708" descr="data:image/jpeg;base64,/9j/4AAQSkZJRgABAQAAAQABAAD/2wCEAAkGBhMREBUSEhIVEhUWFxgSFBcUFRUUFRUXFxUVFBgUFxQXGyYeFxojGRUUHy8gIycpLCwsFR4xNTAqNSYrLCkBCQoKDgwOGg8PGiwkHyIqKS81LDA0LCwsMiwsLCwpLCwtLCwsLCwtLCwvLCwsLCwsLCkpKSwsLCwsLCwsLCwsLP/AABEIALQBGAMBIgACEQEDEQH/xAAcAAEAAwADAQEAAAAAAAAAAAAABAUGAQIDBwj/xAA8EAABAwIEAwUECQMEAwAAAAABAAIDBBEFEiExBkFREyJhcYEyQpGhBxRSYnKxwdHhI5LwFRYzgkNT8f/EABoBAQADAQEBAAAAAAAAAAAAAAADBAUCAQb/xAAsEQACAgIBAwQABgIDAAAAAAAAAQIDBBExEiFBBRMiURRhcYGRwaGxIzLR/9oADAMBAAIRAxEAPwD7iiIgCIiAIiIAiIgCIiAIiIAiLzlmDdSbIDvdFVVPEcTOeY+CrJeLyfYZ8VNGicuERO6EeWaZzrKA/HYWyCNz8rnaNuLAnoCs/NxBO5p7o62G58FhsZxSasnDQxwII922WxBub9Fk5tmTRfCuMez8/wBE1Lrsi5b4PtQRZOHiOUDVoIGi9ouMR77CPELYeLYvBXWRW/Jplyqylx+GTQOsehVi14OxuoZRceUTJp8HZERcnoREQBERAEREAREQBERAEREAREQBERAEREAREQBcWS6XQBdJZg0XJsouJYk2FtzvyCzFTVPmddxIHIBWKaHZ3fBBbcofqWWIcTa5Yhc9VVSRyS6vf6KVSUTeimxUJVxKurgoSslPllVFhgUqLCwrNlKvZkFlzK9nGiAMLaN11NC3pf1VjNZouVm8b4p+qytBDXtJGYDQtubXv6rMv9UrpsVU29v/AAWK8WdickWL6HkRZQZcO8Fo8lwDy3XSSmBWjDIK7g0ZKXDdenkvWmqZ4dWuuOhV7LRqHNSKx7kZrTQ7rgnYbxOx5yv7jvkrtrr+KwVVRfwvfDMffAcr+8zbyUFuImuqsuV5PiRt1yvClqmyNDmm4K9gVna12Lie+DlERD0IiIAiIgCIiAIiIAiIgCIiAIiIAuCuVwUB0kkDRcqmrOKYmOMZuH27oItfy1XfimSRkGeLVzDmy/aHMDxXzKnjqKyqa97XNDXBzi4WsByH5LNnbkLJjCMfh2O2o9Dbfc2DM0ri9+vTwU6ClXvQ0wDdVJe5rATYmwubL6DIy66I7m9IxowlZLS7sQ0693yNY27iGgbkmwVSeKonN/pXe+5aWnTKerj0/NU88jpnXlcXeHuj0XtMPxEVNP4vycWzVL6ZclvU8Tt2hYZPvHRv7lVs2JVMnv5B0YLfMrvBTu5beCsoaPRWdV18Lf6lZ3ykUgw6V97ue64I1cT6ql/2VM+XNNIC0G+l8zrdei+giHS23kuW0wHiqGRTTfNWTitosV5FtcXGL5M5NHLGBkkePJx/VdoMfqI/aIkHRwsf7gr2WjBVZU0FuS0ITrmtSSK/uTj5JdJxJDIQH3id961v7lYPgB1Gqyk0eltPh8lxQ4m+A6d5nNh1A/D9lcyxfNf8HUchPtI0zqMW1sqavoW6gtVt/qTHxdo25G5FtR53UKkrWVLHGM3ynK4Hdp3sVRpza3a6ur5LlFqVM1Hr12KrDcQfTSWHeYTa3Raev4nigAMuZoPvWFh56rP1EFje3ksnxDVVVS4RmN32QbWZbrm2VL1izIjZX7Eez5f9F/C6Wn1M+wxyBwDgbggEEbEHYr0UDBaTsqeKMnMWMa0ne9hrbwU9dR3ruThERdAIiIAiIgCIiAIiIAiIgCIiALgrlQsVrOzic7w0XqXU9HjelsosfrO1kETdhulJR5d/gq+jZmOY7nVXlLCtSS9uKijInJzlslRs0CyXGdfUROLYgXNe3UMAJbpbUcgVq6+rEMZeeQ0HU8gskyN0ji9+rnG7jy8h4BULPT4Z0NWdkn/k7WT+G7pdym4bw2RjXySAgyEWadwBzI5brQwQ3KkxQnQDRWVLSADZXqYxxalXHhGdbbLIscmuTijprKeyJQq3E2Q6WzO+yDt4k8lS1FXNKe84gHkzRvx5rhVzt78Ilj7dXaXJo5aqNntPaPNwC6NxOE/+VnxWcgwtl7kfrdSRhoINm/FduiC5bOnclwjQslY72XB3kQV1lhuOqyk2G5dRccwRcH5L3o8ali0c7tW9He0PJ3P1XjxnzB7HvQl2ktFhU4de/RV8zRbKALjqND6q/patk7czD5jmPAhQ6vDwTfZe12tPUitbU4Pa4MnjOKTsjLImEtcLWbrbwt0U/wCjjDnMjllkOr3AZb3LcvNw5H9FIraEg3Go6jko1JXGCUSAd1xyyDr963UKlD0imNsr629vb0aEfUZSrVTXY0VZRAi4+Cz9dRnKdLcwtVJGHC4N7i4VbV0xcNdCFeot12ZxJHtwpiudnZuPeb16LRrBQSdhM1w01sVuopMwBHPVVcuvpl1LhmjjWdcNfR3RcLlVC0EREAREQBERAEREAREQBERAcLPcTTXyxjzK0JWRrJc9S7o1WcWO57+itky1A7UMNlc0zNFBgbqrHOGtLjsBf4Ka6TZRgZ7iGq7SURjZlifF38BdqeIutdQ4oy53aH3iT81e0cGytT1XBRRTt+ctnpHTa3UbGcT7EZGf8jhp90dT4qykkDGOedmgk+gWTbmleXuHecbnwHIen6qCmPuPqlwjuWqY9uWdRTknqTqeZJ5kqTJWw0zQZnhgOzTq4+TRqp1LRht3uIAGpubD1J2C+bjiymd27ph2kryQzoBqGgdOSq+o57piowW2eUYtt3yjFv8AY1Fd9IdHG28eec82saRl8XF1rKBTfS1Tu7ohlbITZocW5HH8Y2+C+ejEJYYXDLZsh1daxI+yHHZQqil7UZoWOa375Gh+6eayXnWtbb0ffXehYOPjf8sumWuW/Ovr+j6nT/SawydnUU5jbexcx2cMO3fbYEDxC0M0LCO0YRI37pDh5XC+QwYm1kBY8drJvnzFrh4Zbd7zUbhzih9LVxuYe457Y5GH2XNc4A3HUXvdSYXqFql0z7r7PhJ46k2l4Pq5ldG8SR90j5joRzC1FDVtnjzDQ7OB3aehVVXUJHdtca2UTCpHU84J0Y+zHX+RX0dkVbDqXKIaZ6fRPgtqmlN9Oar62iJbqAOo6rRTaqlxQm9xyUVNjbRzZX0vSO3DVVdjos1zGe7+E7fDZSK4krO4dUdlWNN9JO6f+23zstPVtXVsOi3f33LcXuK2ZvGW5mhw5aFajhat7SAa6t0WcxFmhHXX4KTwPUWe9nqu8iHVRv6JsZ9M9fZs1yuFysY1QiIgCIiAIiIAiIgCIiAIiIDpK6zT5LFUpzSPPUlbKp9h3kViqI6nzV7EXaRRy/BfU7dl1x+XLSyHqA0epsu1IVmuJ+JY+ys1xL77chYrOzvUI4c4dUW9vwMbHd29Mn0Dbtb0ACvYBos5wtVungY92hcNR5Et/RaKSXIwu+yC74K/ffFw9zxrf9mfGp+50fnoi8QT2jaz7ZsfIC5/JRcOh0v02Wd4v4oYA0xPJcO9zt5WWowyTPCx1rZmtcR0uL2+apenepRyq2oxa0WM3GlU02+zMR9I2ON+sxUsji2ANEkoabF5dewPhYbeK+Z4xVxfWD2IIj92+6+l/SjwyKmppuzkayV4Mbg7bKDcONuYJIXz88K9jNLd7ZmwuAc5oIbe9tjvqs7IlH3Jbez7b0v1CuvD6aV3rjuX7d/5ZIrqyeoijY9obGy3gSFbycS0wojCI/6nN2mnkuuNcUxOpGwsjDXDd2mqwxmzPHS6oxjK7vLwfNX5VvqNq9zSW+313Oauqu64UR7/APP5XaaQNd4L2qJ2OFgLeCuxWkuxs0ejKMn7k128fZ9s+jTGZKzDWmQlz4nuhzE6uDbOaSfJwHopWMRnKdT+xGoVd9D1bE7DQxgyujkd2v3nOOYO9W2H/Vaipli3fawOt/Fb9eUsal2zW1Fb/g+Qy6urMdcVyyxwuq7SCN/NzRfzGhUWvj3WWrOKuzq42QG8Ze2Ms90hxDTYcjrdbSRuvnoqmBnRyU7Ix134O8yh0NbMViF2vafEEehv+i3MozWtzFx6rPRPiY89sRYE2vyVVhvFDnV4ia4uieXCx1y2aSHDpt813merQ/ExxlF7XL8d9NE1GLKVLs2XldS6lvO1wonDDS2q10vorPFO64O9SqrB6suq2ArYi3KmX6FaDasRvlyuAuVhm2EREAREQBERAEREAREQBEQoDynHdPkViab23eB1W0qJg0a89B4rD1dUyCpEbjbtD6XPIr2n1Cimz2Zy+UivkUynHqj4NDRFZ3ibgmnyuqBnBuCWB3cOuulrj4rQYcVIxOHtIJGjcsNvPcfkrNtcJ2LrW0mU6pyjvT0U2FNDGta0WGgAGyvA0EWIuCLEdQdws1g8vdY7z0Whp33F1YyIJdvBSjLUt+TIY5wXTxSMkaHkOcQWF12A2uLaXtpzKvsPnAaB/gHRTsXpDJC4D2m99vmNf881R4ZWNtmJ16LnHprjU+haJMmyTacmZj6WYJGGGqaDkDTE8i/cObM0m2wNyL+C+UOxZwDgHGzvaF99b6r9IVkf1imljFiXscwA7XINr+tl+c8QpowXNdHle05XDUFpFwRZYmVTGuzeuTW9Kz/w/UtbUlpkB9YXbnVdHvy+al/UGhjXtIvzB5eSiSuFzdQxcXwW8f2ncnVFtf6Ixdc3QlD4KdQ4e6R7YommSRxs1oFyT+3ipjVyMpUrcu+z7D9EuDOp8PdK/eocJGi/uNBa0+t3H4K1xOcWcCMwcLEbet1MwykFNSw05OscbWEjmQNbeqqcQjMj2saDeQho8BzK+lw6YuHTNdtdz4O62Vl8rH5ZZcOcIwMEdSQ9zyMzQ9wc1p5EC29loHzWJuNtVyAGtDRsAGj00UWunysI5qnVTCL1BaTZzbdK17k9lBxHAx9+9oeh1uVaYVwlBSHO3M95FszzctB3DdBbms72Xa1ETN8zx8Abn5Bburcp8rGrU4Nr5a5/0W6pzjDp32IeIjPHfla3r0VPgFMfrYJ5KVVVTh3Qdzp5rxqan6gWzv8A6pO4BsfTqoMnOpwodFstOW9cslx6J2T3FdkboLso1BWNljZIw3a9oc3yIUlUF3RqhERegIiIAiIgCIiAIiIAuCuVwUBVcRYa+aEtidlkBzMJ2JHI+YXzdnDNS2pY+qs0A5vaDi4jy5XX1yypuJ6LPFmG7dVDHDpsvjZNdzyyySraiQ6Z+lwdFaQOus3hc991oadwAute+OjIi/sy1TEYKhzPd9pv4Xa/LVXdNUADfyXnxPQl8YlaLuj1828wqSlq9FZiverT8rkqXrpltGvhnuszjOH9jJnb/wAbzf8AC7p5KfQ1dzZWvdkYWPAcDoQq6bonvwdQmrV0SM/R1pZYKHxPwPS1we8xhlRlOWRpLbutpnto4XsplXhxg3BfHycBct8HfuutDXOLxfnp4KS2qF0dog6p0yPgeK0T6eQwyNdG5uha78weY8QvOLAaiWJ0sdPJJG3Rz2tJAPpqfRfoqpMMuksbJADpna12vqF3kq2tADSByAGw8rLMj6e0+S9V6j7UlJR2z884BwZVVcoYyNzG370j2ljGDmSXb+QX3jDcKpaOMMiYxhDQwvDAHvsLXc7ckr0rK1rB3u9fXQqqxCcEjIbAjQHV3oFoY+Ek9sZfqE8xra0j3xSpy6k6HXN4eSlcO0JcfrDxbTLEDuG83nxK8MO4fdI4PqPZb7EfXxd+y0Ujw0KxbYkvbh+5T7JdjrKQNSVQ4xW5hcaKTiVZ0VPiLrRhoGaR5DWD+F1RVppsjhHuSOD6XPO+Y7MGRv4nb/AfmtFWuITCMPFPA1nTVx6uO/7ei8cSq8zdP8Chss925tccfsX+ChxCotr6qr/2vW11nBzezvbO52oH4Lar2rXF7gwbk2X0fCKMRQsZ0Gqreq4dNkYOa+S4/QvYU5Rb1wc4ThzaeGOFu0bQwE87c1NXC5VBLS0XQiIvQEREAREQBERAEREAREQBdJYw4EHmu64KAwNTAYZiw7XuFbUdTop3EmF9ozM32m6rNUNVbQ7jda9cveh+aMq2Hty/I1cUgOn/AM8lnqzh8skc5hGSxdbm3nbyVnSzqi4umq2F3YMfIx4A7guWm1iCBrbxWRn35ONDeOu77ff7klFVdz6bODiknDgSx18pyuHNvNW2H1lzYrK8OYTUU7XTzRuaJLXB3aB7zm8t1eOmAGdupOlxtZaOJKd9EZWr5My8uqNNzUODSRVA23UKrwKN+rCYndWbX/CdFW0tb4q5bUAaE6pKEq38TuFu1qSKSXh6o92Vj+feBafWyjSYHVuN3GP+4/kAtQ2W+xXR8/iu45Ni+v4D6PCM4eFnuN5JvRo/Uq0oMJihNw3M77Tu8706eimF99V4uq2AnWy9lbZNabIHJ+DmWryqIa3OchsL81414uMzNQVUunLLvOhGgG5JOmymrpTX5nK7k52HudmcNWt2PVeXC9KJJH1D3h7mksa37HiRyJUDEJq5kADYnuDxc5BmcPBzRqF78GYVLBHJJMCx0hBDTuAPeI5G6wqs3NllTpml0ccfX5/mbTxqYUKafyNHVTqvkF2PcdABr+y7SS5nWv5qurqoyuEEXPR1lu1w0Unt6SPThPDe2nMpHdbst+AoOEYaIImsHLdT1nZV3vWb8eDYpr9uCQREVUmCIiAIiIAiIgCIiAIiIAiIgCIiA6kLJ8RYKWHtYxpzAWtK6vZcWOoUtVjrltEdlamtMxWGYgDoVbxy2UHGuHix3aRbbkLpR1wNgdORC0n02LqiZU4ut9y/ieHA3FxzvrfwVNXcNjV0ByHct90+XRe5rbHKNl7R1Sgip1vqieNqa0zNSvMLh2jHRnyu0+ThcL3/ANRY83Y/fr+hWpuHN71iDyOyrajhqlk1yZD9wlvyGinjkQf/AHT/AG/8I/YXhkOGtAOrsviCvOrr7aa9bnmlVw4ynaZmue8M72R1iCOayPEPExqZWNhFjdrW5dSTdY+d6mqMiFdcOpPl8fwXKMBWRc5S4NSzGAGkl/LZVM+KC+pWipuE4x7T3uPMd0D5BWNNhMMWojF+p1PzW4smmHeKbKSp0+5lqKOonsI2ljPtP0HmBuSr6gwZkXece0fvmP6DkrP6026h18ttRqCoZXTsetaR70RXBzUVC4fUgxEkX5Kolnc7QA+fJV9bVveRCy5625qSGPvR4+70jitxIkdmwanTRafhfh/sW9o/V7uvJccPcLtitI/V518lo7KDKyU17dfHl/ZpY+P0fKXIXK4XKzS6EREAREQBERAEREAREQBERAEREAREQBcLlEB1LVRYrw2HkvjOV3yKvrJZdwslB7icTgprTMdHQS2d2lu58eu/JQ6DFGvvlN8ps4HcdD5L140wqsLy6mBkY8AOa0gOB22O4KhcN8CTsjfJI7JI8jug3s0XIzEc9VUxszLnltXaUP0/zsjsxa1V8OTRSzmwI2svJtb4qqqMMqo+RcPBRzijxo+M/A3X0UaotfFpmX0yjyainqS69tR4qC2ggieZGwxskJ3a0A/wqVuO5dG6Lydi9+a8/BbltoKxryaaOvIOiYhXW00CzkWJO90/IlcuhmkOgJv4Fd/hknt6OW2+CdJW3NgpNMxxYSLWGpJ3NunRQqfhSaT2jlC6cQcN1cUYbS3laRZ7QbOBvvruFmer3Tro1iv5b/hff0XcbH65btXYYbM6re5jCAGaOHPXYrWYZgbIdQLu6rP/AEfcKy03aTT6SSANDb3ytBvqetytmAq1WTfOmKs58+NlpY1dcm4IBcoiEwREQBERAEREAREQBERAEREAREQBERAEREAREQBERAdbLmyIuUAQvGSlY7doPouUXa7DRGfgsJ3jb8F5/wC34P8A1hEXfuT+2c9Efo9o8JibtG0eiktiA2ACIo5Tk+WdJJHdcWRFz4ByuURegIiL0BERAEREAREQBERAEREB/9k=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Shape 709" descr="data:image/jpeg;base64,/9j/4AAQSkZJRgABAQAAAQABAAD/2wCEAAkGBhMREBUSEhIVEhUWFxgSFBcUFRUUFRUXFxUVFBgUFxQXGyYeFxojGRUUHy8gIycpLCwsFR4xNTAqNSYrLCkBCQoKDgwOGg8PGiwkHyIqKS81LDA0LCwsMiwsLCwpLCwtLCwsLCwtLCwvLCwsLCwsLCkpKSwsLCwsLCwsLCwsLP/AABEIALQBGAMBIgACEQEDEQH/xAAcAAEAAwADAQEAAAAAAAAAAAAABAUGAQIDBwj/xAA8EAABAwIEAwUECQMEAwAAAAABAAIDBBEFEiExBkFREyJhcYEyQpGhBxRSYnKxwdHhI5LwFRYzgkNT8f/EABoBAQADAQEBAAAAAAAAAAAAAAADBAUCAQb/xAAsEQACAgIBAwQABgIDAAAAAAAAAQIDBBExEiFBBRMiURRhcYGRwaGxIzLR/9oADAMBAAIRAxEAPwD7iiIgCIiAIiIAiIgCIiAIiIAiLzlmDdSbIDvdFVVPEcTOeY+CrJeLyfYZ8VNGicuERO6EeWaZzrKA/HYWyCNz8rnaNuLAnoCs/NxBO5p7o62G58FhsZxSasnDQxwII922WxBub9Fk5tmTRfCuMez8/wBE1Lrsi5b4PtQRZOHiOUDVoIGi9ouMR77CPELYeLYvBXWRW/Jplyqylx+GTQOsehVi14OxuoZRceUTJp8HZERcnoREQBERAEREAREQBERAEREAREQBERAEREAREQBcWS6XQBdJZg0XJsouJYk2FtzvyCzFTVPmddxIHIBWKaHZ3fBBbcofqWWIcTa5Yhc9VVSRyS6vf6KVSUTeimxUJVxKurgoSslPllVFhgUqLCwrNlKvZkFlzK9nGiAMLaN11NC3pf1VjNZouVm8b4p+qytBDXtJGYDQtubXv6rMv9UrpsVU29v/AAWK8WdickWL6HkRZQZcO8Fo8lwDy3XSSmBWjDIK7g0ZKXDdenkvWmqZ4dWuuOhV7LRqHNSKx7kZrTQ7rgnYbxOx5yv7jvkrtrr+KwVVRfwvfDMffAcr+8zbyUFuImuqsuV5PiRt1yvClqmyNDmm4K9gVna12Lie+DlERD0IiIAiIgCIiAIiIAiIgCIiAIiIAuCuVwUB0kkDRcqmrOKYmOMZuH27oItfy1XfimSRkGeLVzDmy/aHMDxXzKnjqKyqa97XNDXBzi4WsByH5LNnbkLJjCMfh2O2o9Dbfc2DM0ri9+vTwU6ClXvQ0wDdVJe5rATYmwubL6DIy66I7m9IxowlZLS7sQ0693yNY27iGgbkmwVSeKonN/pXe+5aWnTKerj0/NU88jpnXlcXeHuj0XtMPxEVNP4vycWzVL6ZclvU8Tt2hYZPvHRv7lVs2JVMnv5B0YLfMrvBTu5beCsoaPRWdV18Lf6lZ3ykUgw6V97ue64I1cT6ql/2VM+XNNIC0G+l8zrdei+giHS23kuW0wHiqGRTTfNWTitosV5FtcXGL5M5NHLGBkkePJx/VdoMfqI/aIkHRwsf7gr2WjBVZU0FuS0ITrmtSSK/uTj5JdJxJDIQH3id961v7lYPgB1Gqyk0eltPh8lxQ4m+A6d5nNh1A/D9lcyxfNf8HUchPtI0zqMW1sqavoW6gtVt/qTHxdo25G5FtR53UKkrWVLHGM3ynK4Hdp3sVRpza3a6ur5LlFqVM1Hr12KrDcQfTSWHeYTa3Raev4nigAMuZoPvWFh56rP1EFje3ksnxDVVVS4RmN32QbWZbrm2VL1izIjZX7Eez5f9F/C6Wn1M+wxyBwDgbggEEbEHYr0UDBaTsqeKMnMWMa0ne9hrbwU9dR3ruThERdAIiIAiIgCIiAIiIAiIgCIiALgrlQsVrOzic7w0XqXU9HjelsosfrO1kETdhulJR5d/gq+jZmOY7nVXlLCtSS9uKijInJzlslRs0CyXGdfUROLYgXNe3UMAJbpbUcgVq6+rEMZeeQ0HU8gskyN0ji9+rnG7jy8h4BULPT4Z0NWdkn/k7WT+G7pdym4bw2RjXySAgyEWadwBzI5brQwQ3KkxQnQDRWVLSADZXqYxxalXHhGdbbLIscmuTijprKeyJQq3E2Q6WzO+yDt4k8lS1FXNKe84gHkzRvx5rhVzt78Ilj7dXaXJo5aqNntPaPNwC6NxOE/+VnxWcgwtl7kfrdSRhoINm/FduiC5bOnclwjQslY72XB3kQV1lhuOqyk2G5dRccwRcH5L3o8ali0c7tW9He0PJ3P1XjxnzB7HvQl2ktFhU4de/RV8zRbKALjqND6q/patk7czD5jmPAhQ6vDwTfZe12tPUitbU4Pa4MnjOKTsjLImEtcLWbrbwt0U/wCjjDnMjllkOr3AZb3LcvNw5H9FIraEg3Go6jko1JXGCUSAd1xyyDr963UKlD0imNsr629vb0aEfUZSrVTXY0VZRAi4+Cz9dRnKdLcwtVJGHC4N7i4VbV0xcNdCFeot12ZxJHtwpiudnZuPeb16LRrBQSdhM1w01sVuopMwBHPVVcuvpl1LhmjjWdcNfR3RcLlVC0EREAREQBERAEREAREQBERAcLPcTTXyxjzK0JWRrJc9S7o1WcWO57+itky1A7UMNlc0zNFBgbqrHOGtLjsBf4Ka6TZRgZ7iGq7SURjZlifF38BdqeIutdQ4oy53aH3iT81e0cGytT1XBRRTt+ctnpHTa3UbGcT7EZGf8jhp90dT4qykkDGOedmgk+gWTbmleXuHecbnwHIen6qCmPuPqlwjuWqY9uWdRTknqTqeZJ5kqTJWw0zQZnhgOzTq4+TRqp1LRht3uIAGpubD1J2C+bjiymd27ph2kryQzoBqGgdOSq+o57piowW2eUYtt3yjFv8AY1Fd9IdHG28eec82saRl8XF1rKBTfS1Tu7ohlbITZocW5HH8Y2+C+ejEJYYXDLZsh1daxI+yHHZQqil7UZoWOa375Gh+6eayXnWtbb0ffXehYOPjf8sumWuW/Ovr+j6nT/SawydnUU5jbexcx2cMO3fbYEDxC0M0LCO0YRI37pDh5XC+QwYm1kBY8drJvnzFrh4Zbd7zUbhzih9LVxuYe457Y5GH2XNc4A3HUXvdSYXqFql0z7r7PhJ46k2l4Pq5ldG8SR90j5joRzC1FDVtnjzDQ7OB3aehVVXUJHdtca2UTCpHU84J0Y+zHX+RX0dkVbDqXKIaZ6fRPgtqmlN9Oar62iJbqAOo6rRTaqlxQm9xyUVNjbRzZX0vSO3DVVdjos1zGe7+E7fDZSK4krO4dUdlWNN9JO6f+23zstPVtXVsOi3f33LcXuK2ZvGW5mhw5aFajhat7SAa6t0WcxFmhHXX4KTwPUWe9nqu8iHVRv6JsZ9M9fZs1yuFysY1QiIgCIiAIiIAiIgCIiAIiIDpK6zT5LFUpzSPPUlbKp9h3kViqI6nzV7EXaRRy/BfU7dl1x+XLSyHqA0epsu1IVmuJ+JY+ys1xL77chYrOzvUI4c4dUW9vwMbHd29Mn0Dbtb0ACvYBos5wtVungY92hcNR5Et/RaKSXIwu+yC74K/ffFw9zxrf9mfGp+50fnoi8QT2jaz7ZsfIC5/JRcOh0v02Wd4v4oYA0xPJcO9zt5WWowyTPCx1rZmtcR0uL2+apenepRyq2oxa0WM3GlU02+zMR9I2ON+sxUsji2ANEkoabF5dewPhYbeK+Z4xVxfWD2IIj92+6+l/SjwyKmppuzkayV4Mbg7bKDcONuYJIXz88K9jNLd7ZmwuAc5oIbe9tjvqs7IlH3Jbez7b0v1CuvD6aV3rjuX7d/5ZIrqyeoijY9obGy3gSFbycS0wojCI/6nN2mnkuuNcUxOpGwsjDXDd2mqwxmzPHS6oxjK7vLwfNX5VvqNq9zSW+313Oauqu64UR7/APP5XaaQNd4L2qJ2OFgLeCuxWkuxs0ejKMn7k128fZ9s+jTGZKzDWmQlz4nuhzE6uDbOaSfJwHopWMRnKdT+xGoVd9D1bE7DQxgyujkd2v3nOOYO9W2H/Vaipli3fawOt/Fb9eUsal2zW1Fb/g+Qy6urMdcVyyxwuq7SCN/NzRfzGhUWvj3WWrOKuzq42QG8Ze2Ms90hxDTYcjrdbSRuvnoqmBnRyU7Ix134O8yh0NbMViF2vafEEehv+i3MozWtzFx6rPRPiY89sRYE2vyVVhvFDnV4ia4uieXCx1y2aSHDpt813merQ/ExxlF7XL8d9NE1GLKVLs2XldS6lvO1wonDDS2q10vorPFO64O9SqrB6suq2ArYi3KmX6FaDasRvlyuAuVhm2EREAREQBERAEREAREQBEQoDynHdPkViab23eB1W0qJg0a89B4rD1dUyCpEbjbtD6XPIr2n1Cimz2Zy+UivkUynHqj4NDRFZ3ibgmnyuqBnBuCWB3cOuulrj4rQYcVIxOHtIJGjcsNvPcfkrNtcJ2LrW0mU6pyjvT0U2FNDGta0WGgAGyvA0EWIuCLEdQdws1g8vdY7z0Whp33F1YyIJdvBSjLUt+TIY5wXTxSMkaHkOcQWF12A2uLaXtpzKvsPnAaB/gHRTsXpDJC4D2m99vmNf881R4ZWNtmJ16LnHprjU+haJMmyTacmZj6WYJGGGqaDkDTE8i/cObM0m2wNyL+C+UOxZwDgHGzvaF99b6r9IVkf1imljFiXscwA7XINr+tl+c8QpowXNdHle05XDUFpFwRZYmVTGuzeuTW9Kz/w/UtbUlpkB9YXbnVdHvy+al/UGhjXtIvzB5eSiSuFzdQxcXwW8f2ncnVFtf6Ixdc3QlD4KdQ4e6R7YommSRxs1oFyT+3ipjVyMpUrcu+z7D9EuDOp8PdK/eocJGi/uNBa0+t3H4K1xOcWcCMwcLEbet1MwykFNSw05OscbWEjmQNbeqqcQjMj2saDeQho8BzK+lw6YuHTNdtdz4O62Vl8rH5ZZcOcIwMEdSQ9zyMzQ9wc1p5EC29loHzWJuNtVyAGtDRsAGj00UWunysI5qnVTCL1BaTZzbdK17k9lBxHAx9+9oeh1uVaYVwlBSHO3M95FszzctB3DdBbms72Xa1ETN8zx8Abn5Bburcp8rGrU4Nr5a5/0W6pzjDp32IeIjPHfla3r0VPgFMfrYJ5KVVVTh3Qdzp5rxqan6gWzv8A6pO4BsfTqoMnOpwodFstOW9cslx6J2T3FdkboLso1BWNljZIw3a9oc3yIUlUF3RqhERegIiIAiIgCIiAIiIAuCuVwUBVcRYa+aEtidlkBzMJ2JHI+YXzdnDNS2pY+qs0A5vaDi4jy5XX1yypuJ6LPFmG7dVDHDpsvjZNdzyyySraiQ6Z+lwdFaQOus3hc991oadwAute+OjIi/sy1TEYKhzPd9pv4Xa/LVXdNUADfyXnxPQl8YlaLuj1828wqSlq9FZiverT8rkqXrpltGvhnuszjOH9jJnb/wAbzf8AC7p5KfQ1dzZWvdkYWPAcDoQq6bonvwdQmrV0SM/R1pZYKHxPwPS1we8xhlRlOWRpLbutpnto4XsplXhxg3BfHycBct8HfuutDXOLxfnp4KS2qF0dog6p0yPgeK0T6eQwyNdG5uha78weY8QvOLAaiWJ0sdPJJG3Rz2tJAPpqfRfoqpMMuksbJADpna12vqF3kq2tADSByAGw8rLMj6e0+S9V6j7UlJR2z884BwZVVcoYyNzG370j2ljGDmSXb+QX3jDcKpaOMMiYxhDQwvDAHvsLXc7ckr0rK1rB3u9fXQqqxCcEjIbAjQHV3oFoY+Ek9sZfqE8xra0j3xSpy6k6HXN4eSlcO0JcfrDxbTLEDuG83nxK8MO4fdI4PqPZb7EfXxd+y0Ujw0KxbYkvbh+5T7JdjrKQNSVQ4xW5hcaKTiVZ0VPiLrRhoGaR5DWD+F1RVppsjhHuSOD6XPO+Y7MGRv4nb/AfmtFWuITCMPFPA1nTVx6uO/7ei8cSq8zdP8Chss925tccfsX+ChxCotr6qr/2vW11nBzezvbO52oH4Lar2rXF7gwbk2X0fCKMRQsZ0Gqreq4dNkYOa+S4/QvYU5Rb1wc4ThzaeGOFu0bQwE87c1NXC5VBLS0XQiIvQEREAREQBERAEREAREQBdJYw4EHmu64KAwNTAYZiw7XuFbUdTop3EmF9ozM32m6rNUNVbQ7jda9cveh+aMq2Hty/I1cUgOn/AM8lnqzh8skc5hGSxdbm3nbyVnSzqi4umq2F3YMfIx4A7guWm1iCBrbxWRn35ONDeOu77ff7klFVdz6bODiknDgSx18pyuHNvNW2H1lzYrK8OYTUU7XTzRuaJLXB3aB7zm8t1eOmAGdupOlxtZaOJKd9EZWr5My8uqNNzUODSRVA23UKrwKN+rCYndWbX/CdFW0tb4q5bUAaE6pKEq38TuFu1qSKSXh6o92Vj+feBafWyjSYHVuN3GP+4/kAtQ2W+xXR8/iu45Ni+v4D6PCM4eFnuN5JvRo/Uq0oMJihNw3M77Tu8706eimF99V4uq2AnWy9lbZNabIHJ+DmWryqIa3OchsL81414uMzNQVUunLLvOhGgG5JOmymrpTX5nK7k52HudmcNWt2PVeXC9KJJH1D3h7mksa37HiRyJUDEJq5kADYnuDxc5BmcPBzRqF78GYVLBHJJMCx0hBDTuAPeI5G6wqs3NllTpml0ccfX5/mbTxqYUKafyNHVTqvkF2PcdABr+y7SS5nWv5qurqoyuEEXPR1lu1w0Unt6SPThPDe2nMpHdbst+AoOEYaIImsHLdT1nZV3vWb8eDYpr9uCQREVUmCIiAIiIAiIgCIiAIiIAiIgCIiA6kLJ8RYKWHtYxpzAWtK6vZcWOoUtVjrltEdlamtMxWGYgDoVbxy2UHGuHix3aRbbkLpR1wNgdORC0n02LqiZU4ut9y/ieHA3FxzvrfwVNXcNjV0ByHct90+XRe5rbHKNl7R1Sgip1vqieNqa0zNSvMLh2jHRnyu0+ThcL3/ANRY83Y/fr+hWpuHN71iDyOyrajhqlk1yZD9wlvyGinjkQf/AHT/AG/8I/YXhkOGtAOrsviCvOrr7aa9bnmlVw4ynaZmue8M72R1iCOayPEPExqZWNhFjdrW5dSTdY+d6mqMiFdcOpPl8fwXKMBWRc5S4NSzGAGkl/LZVM+KC+pWipuE4x7T3uPMd0D5BWNNhMMWojF+p1PzW4smmHeKbKSp0+5lqKOonsI2ljPtP0HmBuSr6gwZkXece0fvmP6DkrP6026h18ttRqCoZXTsetaR70RXBzUVC4fUgxEkX5Kolnc7QA+fJV9bVveRCy5625qSGPvR4+70jitxIkdmwanTRafhfh/sW9o/V7uvJccPcLtitI/V518lo7KDKyU17dfHl/ZpY+P0fKXIXK4XKzS6EREAREQBERAEREAREQBERAEREAREQBcLlEB1LVRYrw2HkvjOV3yKvrJZdwslB7icTgprTMdHQS2d2lu58eu/JQ6DFGvvlN8ps4HcdD5L140wqsLy6mBkY8AOa0gOB22O4KhcN8CTsjfJI7JI8jug3s0XIzEc9VUxszLnltXaUP0/zsjsxa1V8OTRSzmwI2svJtb4qqqMMqo+RcPBRzijxo+M/A3X0UaotfFpmX0yjyainqS69tR4qC2ggieZGwxskJ3a0A/wqVuO5dG6Lydi9+a8/BbltoKxryaaOvIOiYhXW00CzkWJO90/IlcuhmkOgJv4Fd/hknt6OW2+CdJW3NgpNMxxYSLWGpJ3NunRQqfhSaT2jlC6cQcN1cUYbS3laRZ7QbOBvvruFmer3Tro1iv5b/hff0XcbH65btXYYbM6re5jCAGaOHPXYrWYZgbIdQLu6rP/AEfcKy03aTT6SSANDb3ytBvqetytmAq1WTfOmKs58+NlpY1dcm4IBcoiEwREQBERAEREAREQBERAEREAREQBERAEREAREQBERAdbLmyIuUAQvGSlY7doPouUXa7DRGfgsJ3jb8F5/wC34P8A1hEXfuT+2c9Efo9o8JibtG0eiktiA2ACIo5Tk+WdJJHdcWRFz4ByuURegIiL0BERAEREAREQBERAEREB/9k=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Shape 710" descr="data:image/jpeg;base64,/9j/4AAQSkZJRgABAQAAAQABAAD/2wCEAAkGBhMREBUSEhIVEhUWFxgSFBcUFRUUFRUXFxUVFBgUFxQXGyYeFxojGRUUHy8gIycpLCwsFR4xNTAqNSYrLCkBCQoKDgwOGg8PGiwkHyIqKS81LDA0LCwsMiwsLCwpLCwtLCwsLCwtLCwvLCwsLCwsLCkpKSwsLCwsLCwsLCwsLP/AABEIALQBGAMBIgACEQEDEQH/xAAcAAEAAwADAQEAAAAAAAAAAAAABAUGAQIDBwj/xAA8EAABAwIEAwUECQMEAwAAAAABAAIDBBEFEiExBkFREyJhcYEyQpGhBxRSYnKxwdHhI5LwFRYzgkNT8f/EABoBAQADAQEBAAAAAAAAAAAAAAADBAUCAQb/xAAsEQACAgIBAwQABgIDAAAAAAAAAQIDBBExEiFBBRMiURRhcYGRwaGxIzLR/9oADAMBAAIRAxEAPwD7iiIgCIiAIiIAiIgCIiAIiIAiLzlmDdSbIDvdFVVPEcTOeY+CrJeLyfYZ8VNGicuERO6EeWaZzrKA/HYWyCNz8rnaNuLAnoCs/NxBO5p7o62G58FhsZxSasnDQxwII922WxBub9Fk5tmTRfCuMez8/wBE1Lrsi5b4PtQRZOHiOUDVoIGi9ouMR77CPELYeLYvBXWRW/Jplyqylx+GTQOsehVi14OxuoZRceUTJp8HZERcnoREQBERAEREAREQBERAEREAREQBERAEREAREQBcWS6XQBdJZg0XJsouJYk2FtzvyCzFTVPmddxIHIBWKaHZ3fBBbcofqWWIcTa5Yhc9VVSRyS6vf6KVSUTeimxUJVxKurgoSslPllVFhgUqLCwrNlKvZkFlzK9nGiAMLaN11NC3pf1VjNZouVm8b4p+qytBDXtJGYDQtubXv6rMv9UrpsVU29v/AAWK8WdickWL6HkRZQZcO8Fo8lwDy3XSSmBWjDIK7g0ZKXDdenkvWmqZ4dWuuOhV7LRqHNSKx7kZrTQ7rgnYbxOx5yv7jvkrtrr+KwVVRfwvfDMffAcr+8zbyUFuImuqsuV5PiRt1yvClqmyNDmm4K9gVna12Lie+DlERD0IiIAiIgCIiAIiIAiIgCIiAIiIAuCuVwUB0kkDRcqmrOKYmOMZuH27oItfy1XfimSRkGeLVzDmy/aHMDxXzKnjqKyqa97XNDXBzi4WsByH5LNnbkLJjCMfh2O2o9Dbfc2DM0ri9+vTwU6ClXvQ0wDdVJe5rATYmwubL6DIy66I7m9IxowlZLS7sQ0693yNY27iGgbkmwVSeKonN/pXe+5aWnTKerj0/NU88jpnXlcXeHuj0XtMPxEVNP4vycWzVL6ZclvU8Tt2hYZPvHRv7lVs2JVMnv5B0YLfMrvBTu5beCsoaPRWdV18Lf6lZ3ykUgw6V97ue64I1cT6ql/2VM+XNNIC0G+l8zrdei+giHS23kuW0wHiqGRTTfNWTitosV5FtcXGL5M5NHLGBkkePJx/VdoMfqI/aIkHRwsf7gr2WjBVZU0FuS0ITrmtSSK/uTj5JdJxJDIQH3id961v7lYPgB1Gqyk0eltPh8lxQ4m+A6d5nNh1A/D9lcyxfNf8HUchPtI0zqMW1sqavoW6gtVt/qTHxdo25G5FtR53UKkrWVLHGM3ynK4Hdp3sVRpza3a6ur5LlFqVM1Hr12KrDcQfTSWHeYTa3Raev4nigAMuZoPvWFh56rP1EFje3ksnxDVVVS4RmN32QbWZbrm2VL1izIjZX7Eez5f9F/C6Wn1M+wxyBwDgbggEEbEHYr0UDBaTsqeKMnMWMa0ne9hrbwU9dR3ruThERdAIiIAiIgCIiAIiIAiIgCIiALgrlQsVrOzic7w0XqXU9HjelsosfrO1kETdhulJR5d/gq+jZmOY7nVXlLCtSS9uKijInJzlslRs0CyXGdfUROLYgXNe3UMAJbpbUcgVq6+rEMZeeQ0HU8gskyN0ji9+rnG7jy8h4BULPT4Z0NWdkn/k7WT+G7pdym4bw2RjXySAgyEWadwBzI5brQwQ3KkxQnQDRWVLSADZXqYxxalXHhGdbbLIscmuTijprKeyJQq3E2Q6WzO+yDt4k8lS1FXNKe84gHkzRvx5rhVzt78Ilj7dXaXJo5aqNntPaPNwC6NxOE/+VnxWcgwtl7kfrdSRhoINm/FduiC5bOnclwjQslY72XB3kQV1lhuOqyk2G5dRccwRcH5L3o8ali0c7tW9He0PJ3P1XjxnzB7HvQl2ktFhU4de/RV8zRbKALjqND6q/patk7czD5jmPAhQ6vDwTfZe12tPUitbU4Pa4MnjOKTsjLImEtcLWbrbwt0U/wCjjDnMjllkOr3AZb3LcvNw5H9FIraEg3Go6jko1JXGCUSAd1xyyDr963UKlD0imNsr629vb0aEfUZSrVTXY0VZRAi4+Cz9dRnKdLcwtVJGHC4N7i4VbV0xcNdCFeot12ZxJHtwpiudnZuPeb16LRrBQSdhM1w01sVuopMwBHPVVcuvpl1LhmjjWdcNfR3RcLlVC0EREAREQBERAEREAREQBERAcLPcTTXyxjzK0JWRrJc9S7o1WcWO57+itky1A7UMNlc0zNFBgbqrHOGtLjsBf4Ka6TZRgZ7iGq7SURjZlifF38BdqeIutdQ4oy53aH3iT81e0cGytT1XBRRTt+ctnpHTa3UbGcT7EZGf8jhp90dT4qykkDGOedmgk+gWTbmleXuHecbnwHIen6qCmPuPqlwjuWqY9uWdRTknqTqeZJ5kqTJWw0zQZnhgOzTq4+TRqp1LRht3uIAGpubD1J2C+bjiymd27ph2kryQzoBqGgdOSq+o57piowW2eUYtt3yjFv8AY1Fd9IdHG28eec82saRl8XF1rKBTfS1Tu7ohlbITZocW5HH8Y2+C+ejEJYYXDLZsh1daxI+yHHZQqil7UZoWOa375Gh+6eayXnWtbb0ffXehYOPjf8sumWuW/Ovr+j6nT/SawydnUU5jbexcx2cMO3fbYEDxC0M0LCO0YRI37pDh5XC+QwYm1kBY8drJvnzFrh4Zbd7zUbhzih9LVxuYe457Y5GH2XNc4A3HUXvdSYXqFql0z7r7PhJ46k2l4Pq5ldG8SR90j5joRzC1FDVtnjzDQ7OB3aehVVXUJHdtca2UTCpHU84J0Y+zHX+RX0dkVbDqXKIaZ6fRPgtqmlN9Oar62iJbqAOo6rRTaqlxQm9xyUVNjbRzZX0vSO3DVVdjos1zGe7+E7fDZSK4krO4dUdlWNN9JO6f+23zstPVtXVsOi3f33LcXuK2ZvGW5mhw5aFajhat7SAa6t0WcxFmhHXX4KTwPUWe9nqu8iHVRv6JsZ9M9fZs1yuFysY1QiIgCIiAIiIAiIgCIiAIiIDpK6zT5LFUpzSPPUlbKp9h3kViqI6nzV7EXaRRy/BfU7dl1x+XLSyHqA0epsu1IVmuJ+JY+ys1xL77chYrOzvUI4c4dUW9vwMbHd29Mn0Dbtb0ACvYBos5wtVungY92hcNR5Et/RaKSXIwu+yC74K/ffFw9zxrf9mfGp+50fnoi8QT2jaz7ZsfIC5/JRcOh0v02Wd4v4oYA0xPJcO9zt5WWowyTPCx1rZmtcR0uL2+apenepRyq2oxa0WM3GlU02+zMR9I2ON+sxUsji2ANEkoabF5dewPhYbeK+Z4xVxfWD2IIj92+6+l/SjwyKmppuzkayV4Mbg7bKDcONuYJIXz88K9jNLd7ZmwuAc5oIbe9tjvqs7IlH3Jbez7b0v1CuvD6aV3rjuX7d/5ZIrqyeoijY9obGy3gSFbycS0wojCI/6nN2mnkuuNcUxOpGwsjDXDd2mqwxmzPHS6oxjK7vLwfNX5VvqNq9zSW+313Oauqu64UR7/APP5XaaQNd4L2qJ2OFgLeCuxWkuxs0ejKMn7k128fZ9s+jTGZKzDWmQlz4nuhzE6uDbOaSfJwHopWMRnKdT+xGoVd9D1bE7DQxgyujkd2v3nOOYO9W2H/Vaipli3fawOt/Fb9eUsal2zW1Fb/g+Qy6urMdcVyyxwuq7SCN/NzRfzGhUWvj3WWrOKuzq42QG8Ze2Ms90hxDTYcjrdbSRuvnoqmBnRyU7Ix134O8yh0NbMViF2vafEEehv+i3MozWtzFx6rPRPiY89sRYE2vyVVhvFDnV4ia4uieXCx1y2aSHDpt813merQ/ExxlF7XL8d9NE1GLKVLs2XldS6lvO1wonDDS2q10vorPFO64O9SqrB6suq2ArYi3KmX6FaDasRvlyuAuVhm2EREAREQBERAEREAREQBEQoDynHdPkViab23eB1W0qJg0a89B4rD1dUyCpEbjbtD6XPIr2n1Cimz2Zy+UivkUynHqj4NDRFZ3ibgmnyuqBnBuCWB3cOuulrj4rQYcVIxOHtIJGjcsNvPcfkrNtcJ2LrW0mU6pyjvT0U2FNDGta0WGgAGyvA0EWIuCLEdQdws1g8vdY7z0Whp33F1YyIJdvBSjLUt+TIY5wXTxSMkaHkOcQWF12A2uLaXtpzKvsPnAaB/gHRTsXpDJC4D2m99vmNf881R4ZWNtmJ16LnHprjU+haJMmyTacmZj6WYJGGGqaDkDTE8i/cObM0m2wNyL+C+UOxZwDgHGzvaF99b6r9IVkf1imljFiXscwA7XINr+tl+c8QpowXNdHle05XDUFpFwRZYmVTGuzeuTW9Kz/w/UtbUlpkB9YXbnVdHvy+al/UGhjXtIvzB5eSiSuFzdQxcXwW8f2ncnVFtf6Ixdc3QlD4KdQ4e6R7YommSRxs1oFyT+3ipjVyMpUrcu+z7D9EuDOp8PdK/eocJGi/uNBa0+t3H4K1xOcWcCMwcLEbet1MwykFNSw05OscbWEjmQNbeqqcQjMj2saDeQho8BzK+lw6YuHTNdtdz4O62Vl8rH5ZZcOcIwMEdSQ9zyMzQ9wc1p5EC29loHzWJuNtVyAGtDRsAGj00UWunysI5qnVTCL1BaTZzbdK17k9lBxHAx9+9oeh1uVaYVwlBSHO3M95FszzctB3DdBbms72Xa1ETN8zx8Abn5Bburcp8rGrU4Nr5a5/0W6pzjDp32IeIjPHfla3r0VPgFMfrYJ5KVVVTh3Qdzp5rxqan6gWzv8A6pO4BsfTqoMnOpwodFstOW9cslx6J2T3FdkboLso1BWNljZIw3a9oc3yIUlUF3RqhERegIiIAiIgCIiAIiIAuCuVwUBVcRYa+aEtidlkBzMJ2JHI+YXzdnDNS2pY+qs0A5vaDi4jy5XX1yypuJ6LPFmG7dVDHDpsvjZNdzyyySraiQ6Z+lwdFaQOus3hc991oadwAute+OjIi/sy1TEYKhzPd9pv4Xa/LVXdNUADfyXnxPQl8YlaLuj1828wqSlq9FZiverT8rkqXrpltGvhnuszjOH9jJnb/wAbzf8AC7p5KfQ1dzZWvdkYWPAcDoQq6bonvwdQmrV0SM/R1pZYKHxPwPS1we8xhlRlOWRpLbutpnto4XsplXhxg3BfHycBct8HfuutDXOLxfnp4KS2qF0dog6p0yPgeK0T6eQwyNdG5uha78weY8QvOLAaiWJ0sdPJJG3Rz2tJAPpqfRfoqpMMuksbJADpna12vqF3kq2tADSByAGw8rLMj6e0+S9V6j7UlJR2z884BwZVVcoYyNzG370j2ljGDmSXb+QX3jDcKpaOMMiYxhDQwvDAHvsLXc7ckr0rK1rB3u9fXQqqxCcEjIbAjQHV3oFoY+Ek9sZfqE8xra0j3xSpy6k6HXN4eSlcO0JcfrDxbTLEDuG83nxK8MO4fdI4PqPZb7EfXxd+y0Ujw0KxbYkvbh+5T7JdjrKQNSVQ4xW5hcaKTiVZ0VPiLrRhoGaR5DWD+F1RVppsjhHuSOD6XPO+Y7MGRv4nb/AfmtFWuITCMPFPA1nTVx6uO/7ei8cSq8zdP8Chss925tccfsX+ChxCotr6qr/2vW11nBzezvbO52oH4Lar2rXF7gwbk2X0fCKMRQsZ0Gqreq4dNkYOa+S4/QvYU5Rb1wc4ThzaeGOFu0bQwE87c1NXC5VBLS0XQiIvQEREAREQBERAEREAREQBdJYw4EHmu64KAwNTAYZiw7XuFbUdTop3EmF9ozM32m6rNUNVbQ7jda9cveh+aMq2Hty/I1cUgOn/AM8lnqzh8skc5hGSxdbm3nbyVnSzqi4umq2F3YMfIx4A7guWm1iCBrbxWRn35ONDeOu77ff7klFVdz6bODiknDgSx18pyuHNvNW2H1lzYrK8OYTUU7XTzRuaJLXB3aB7zm8t1eOmAGdupOlxtZaOJKd9EZWr5My8uqNNzUODSRVA23UKrwKN+rCYndWbX/CdFW0tb4q5bUAaE6pKEq38TuFu1qSKSXh6o92Vj+feBafWyjSYHVuN3GP+4/kAtQ2W+xXR8/iu45Ni+v4D6PCM4eFnuN5JvRo/Uq0oMJihNw3M77Tu8706eimF99V4uq2AnWy9lbZNabIHJ+DmWryqIa3OchsL81414uMzNQVUunLLvOhGgG5JOmymrpTX5nK7k52HudmcNWt2PVeXC9KJJH1D3h7mksa37HiRyJUDEJq5kADYnuDxc5BmcPBzRqF78GYVLBHJJMCx0hBDTuAPeI5G6wqs3NllTpml0ccfX5/mbTxqYUKafyNHVTqvkF2PcdABr+y7SS5nWv5qurqoyuEEXPR1lu1w0Unt6SPThPDe2nMpHdbst+AoOEYaIImsHLdT1nZV3vWb8eDYpr9uCQREVUmCIiAIiIAiIgCIiAIiIAiIgCIiA6kLJ8RYKWHtYxpzAWtK6vZcWOoUtVjrltEdlamtMxWGYgDoVbxy2UHGuHix3aRbbkLpR1wNgdORC0n02LqiZU4ut9y/ieHA3FxzvrfwVNXcNjV0ByHct90+XRe5rbHKNl7R1Sgip1vqieNqa0zNSvMLh2jHRnyu0+ThcL3/ANRY83Y/fr+hWpuHN71iDyOyrajhqlk1yZD9wlvyGinjkQf/AHT/AG/8I/YXhkOGtAOrsviCvOrr7aa9bnmlVw4ynaZmue8M72R1iCOayPEPExqZWNhFjdrW5dSTdY+d6mqMiFdcOpPl8fwXKMBWRc5S4NSzGAGkl/LZVM+KC+pWipuE4x7T3uPMd0D5BWNNhMMWojF+p1PzW4smmHeKbKSp0+5lqKOonsI2ljPtP0HmBuSr6gwZkXece0fvmP6DkrP6026h18ttRqCoZXTsetaR70RXBzUVC4fUgxEkX5Kolnc7QA+fJV9bVveRCy5625qSGPvR4+70jitxIkdmwanTRafhfh/sW9o/V7uvJccPcLtitI/V518lo7KDKyU17dfHl/ZpY+P0fKXIXK4XKzS6EREAREQBERAEREAREQBERAEREAREQBcLlEB1LVRYrw2HkvjOV3yKvrJZdwslB7icTgprTMdHQS2d2lu58eu/JQ6DFGvvlN8ps4HcdD5L140wqsLy6mBkY8AOa0gOB22O4KhcN8CTsjfJI7JI8jug3s0XIzEc9VUxszLnltXaUP0/zsjsxa1V8OTRSzmwI2svJtb4qqqMMqo+RcPBRzijxo+M/A3X0UaotfFpmX0yjyainqS69tR4qC2ggieZGwxskJ3a0A/wqVuO5dG6Lydi9+a8/BbltoKxryaaOvIOiYhXW00CzkWJO90/IlcuhmkOgJv4Fd/hknt6OW2+CdJW3NgpNMxxYSLWGpJ3NunRQqfhSaT2jlC6cQcN1cUYbS3laRZ7QbOBvvruFmer3Tro1iv5b/hff0XcbH65btXYYbM6re5jCAGaOHPXYrWYZgbIdQLu6rP/AEfcKy03aTT6SSANDb3ytBvqetytmAq1WTfOmKs58+NlpY1dcm4IBcoiEwREQBERAEREAREQBERAEREAREQBERAEREAREQBERAdbLmyIuUAQvGSlY7doPouUXa7DRGfgsJ3jb8F5/wC34P8A1hEXfuT+2c9Efo9o8JibtG0eiktiA2ACIo5Tk+WdJJHdcWRFz4ByuURegIiL0BERAEREAREQBERAEREB/9k=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Shape 711" descr="http://www.chemicalelements.com/bohr/b0017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514600"/>
            <a:ext cx="4114800" cy="407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title"/>
          </p:nvPr>
        </p:nvSpPr>
        <p:spPr>
          <a:xfrm>
            <a:off x="155575" y="107950"/>
            <a:ext cx="8607424" cy="1949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Which element this is?</a:t>
            </a:r>
          </a:p>
        </p:txBody>
      </p:sp>
      <p:sp>
        <p:nvSpPr>
          <p:cNvPr id="717" name="Shape 717" descr="data:image/jpeg;base64,/9j/4AAQSkZJRgABAQAAAQABAAD/2wCEAAkGBhMREBUSEhIVEhUWFxgSFBcUFRUUFRUXFxUVFBgUFxQXGyYeFxojGRUUHy8gIycpLCwsFR4xNTAqNSYrLCkBCQoKDgwOGg8PGiwkHyIqKS81LDA0LCwsMiwsLCwpLCwtLCwsLCwtLCwvLCwsLCwsLCkpKSwsLCwsLCwsLCwsLP/AABEIALQBGAMBIgACEQEDEQH/xAAcAAEAAwADAQEAAAAAAAAAAAAABAUGAQIDBwj/xAA8EAABAwIEAwUECQMEAwAAAAABAAIDBBEFEiExBkFREyJhcYEyQpGhBxRSYnKxwdHhI5LwFRYzgkNT8f/EABoBAQADAQEBAAAAAAAAAAAAAAADBAUCAQb/xAAsEQACAgIBAwQABgIDAAAAAAAAAQIDBBExEiFBBRMiURRhcYGRwaGxIzLR/9oADAMBAAIRAxEAPwD7iiIgCIiAIiIAiIgCIiAIiIAiLzlmDdSbIDvdFVVPEcTOeY+CrJeLyfYZ8VNGicuERO6EeWaZzrKA/HYWyCNz8rnaNuLAnoCs/NxBO5p7o62G58FhsZxSasnDQxwII922WxBub9Fk5tmTRfCuMez8/wBE1Lrsi5b4PtQRZOHiOUDVoIGi9ouMR77CPELYeLYvBXWRW/Jplyqylx+GTQOsehVi14OxuoZRceUTJp8HZERcnoREQBERAEREAREQBERAEREAREQBERAEREAREQBcWS6XQBdJZg0XJsouJYk2FtzvyCzFTVPmddxIHIBWKaHZ3fBBbcofqWWIcTa5Yhc9VVSRyS6vf6KVSUTeimxUJVxKurgoSslPllVFhgUqLCwrNlKvZkFlzK9nGiAMLaN11NC3pf1VjNZouVm8b4p+qytBDXtJGYDQtubXv6rMv9UrpsVU29v/AAWK8WdickWL6HkRZQZcO8Fo8lwDy3XSSmBWjDIK7g0ZKXDdenkvWmqZ4dWuuOhV7LRqHNSKx7kZrTQ7rgnYbxOx5yv7jvkrtrr+KwVVRfwvfDMffAcr+8zbyUFuImuqsuV5PiRt1yvClqmyNDmm4K9gVna12Lie+DlERD0IiIAiIgCIiAIiIAiIgCIiAIiIAuCuVwUB0kkDRcqmrOKYmOMZuH27oItfy1XfimSRkGeLVzDmy/aHMDxXzKnjqKyqa97XNDXBzi4WsByH5LNnbkLJjCMfh2O2o9Dbfc2DM0ri9+vTwU6ClXvQ0wDdVJe5rATYmwubL6DIy66I7m9IxowlZLS7sQ0693yNY27iGgbkmwVSeKonN/pXe+5aWnTKerj0/NU88jpnXlcXeHuj0XtMPxEVNP4vycWzVL6ZclvU8Tt2hYZPvHRv7lVs2JVMnv5B0YLfMrvBTu5beCsoaPRWdV18Lf6lZ3ykUgw6V97ue64I1cT6ql/2VM+XNNIC0G+l8zrdei+giHS23kuW0wHiqGRTTfNWTitosV5FtcXGL5M5NHLGBkkePJx/VdoMfqI/aIkHRwsf7gr2WjBVZU0FuS0ITrmtSSK/uTj5JdJxJDIQH3id961v7lYPgB1Gqyk0eltPh8lxQ4m+A6d5nNh1A/D9lcyxfNf8HUchPtI0zqMW1sqavoW6gtVt/qTHxdo25G5FtR53UKkrWVLHGM3ynK4Hdp3sVRpza3a6ur5LlFqVM1Hr12KrDcQfTSWHeYTa3Raev4nigAMuZoPvWFh56rP1EFje3ksnxDVVVS4RmN32QbWZbrm2VL1izIjZX7Eez5f9F/C6Wn1M+wxyBwDgbggEEbEHYr0UDBaTsqeKMnMWMa0ne9hrbwU9dR3ruThERdAIiIAiIgCIiAIiIAiIgCIiALgrlQsVrOzic7w0XqXU9HjelsosfrO1kETdhulJR5d/gq+jZmOY7nVXlLCtSS9uKijInJzlslRs0CyXGdfUROLYgXNe3UMAJbpbUcgVq6+rEMZeeQ0HU8gskyN0ji9+rnG7jy8h4BULPT4Z0NWdkn/k7WT+G7pdym4bw2RjXySAgyEWadwBzI5brQwQ3KkxQnQDRWVLSADZXqYxxalXHhGdbbLIscmuTijprKeyJQq3E2Q6WzO+yDt4k8lS1FXNKe84gHkzRvx5rhVzt78Ilj7dXaXJo5aqNntPaPNwC6NxOE/+VnxWcgwtl7kfrdSRhoINm/FduiC5bOnclwjQslY72XB3kQV1lhuOqyk2G5dRccwRcH5L3o8ali0c7tW9He0PJ3P1XjxnzB7HvQl2ktFhU4de/RV8zRbKALjqND6q/patk7czD5jmPAhQ6vDwTfZe12tPUitbU4Pa4MnjOKTsjLImEtcLWbrbwt0U/wCjjDnMjllkOr3AZb3LcvNw5H9FIraEg3Go6jko1JXGCUSAd1xyyDr963UKlD0imNsr629vb0aEfUZSrVTXY0VZRAi4+Cz9dRnKdLcwtVJGHC4N7i4VbV0xcNdCFeot12ZxJHtwpiudnZuPeb16LRrBQSdhM1w01sVuopMwBHPVVcuvpl1LhmjjWdcNfR3RcLlVC0EREAREQBERAEREAREQBERAcLPcTTXyxjzK0JWRrJc9S7o1WcWO57+itky1A7UMNlc0zNFBgbqrHOGtLjsBf4Ka6TZRgZ7iGq7SURjZlifF38BdqeIutdQ4oy53aH3iT81e0cGytT1XBRRTt+ctnpHTa3UbGcT7EZGf8jhp90dT4qykkDGOedmgk+gWTbmleXuHecbnwHIen6qCmPuPqlwjuWqY9uWdRTknqTqeZJ5kqTJWw0zQZnhgOzTq4+TRqp1LRht3uIAGpubD1J2C+bjiymd27ph2kryQzoBqGgdOSq+o57piowW2eUYtt3yjFv8AY1Fd9IdHG28eec82saRl8XF1rKBTfS1Tu7ohlbITZocW5HH8Y2+C+ejEJYYXDLZsh1daxI+yHHZQqil7UZoWOa375Gh+6eayXnWtbb0ffXehYOPjf8sumWuW/Ovr+j6nT/SawydnUU5jbexcx2cMO3fbYEDxC0M0LCO0YRI37pDh5XC+QwYm1kBY8drJvnzFrh4Zbd7zUbhzih9LVxuYe457Y5GH2XNc4A3HUXvdSYXqFql0z7r7PhJ46k2l4Pq5ldG8SR90j5joRzC1FDVtnjzDQ7OB3aehVVXUJHdtca2UTCpHU84J0Y+zHX+RX0dkVbDqXKIaZ6fRPgtqmlN9Oar62iJbqAOo6rRTaqlxQm9xyUVNjbRzZX0vSO3DVVdjos1zGe7+E7fDZSK4krO4dUdlWNN9JO6f+23zstPVtXVsOi3f33LcXuK2ZvGW5mhw5aFajhat7SAa6t0WcxFmhHXX4KTwPUWe9nqu8iHVRv6JsZ9M9fZs1yuFysY1QiIgCIiAIiIAiIgCIiAIiIDpK6zT5LFUpzSPPUlbKp9h3kViqI6nzV7EXaRRy/BfU7dl1x+XLSyHqA0epsu1IVmuJ+JY+ys1xL77chYrOzvUI4c4dUW9vwMbHd29Mn0Dbtb0ACvYBos5wtVungY92hcNR5Et/RaKSXIwu+yC74K/ffFw9zxrf9mfGp+50fnoi8QT2jaz7ZsfIC5/JRcOh0v02Wd4v4oYA0xPJcO9zt5WWowyTPCx1rZmtcR0uL2+apenepRyq2oxa0WM3GlU02+zMR9I2ON+sxUsji2ANEkoabF5dewPhYbeK+Z4xVxfWD2IIj92+6+l/SjwyKmppuzkayV4Mbg7bKDcONuYJIXz88K9jNLd7ZmwuAc5oIbe9tjvqs7IlH3Jbez7b0v1CuvD6aV3rjuX7d/5ZIrqyeoijY9obGy3gSFbycS0wojCI/6nN2mnkuuNcUxOpGwsjDXDd2mqwxmzPHS6oxjK7vLwfNX5VvqNq9zSW+313Oauqu64UR7/APP5XaaQNd4L2qJ2OFgLeCuxWkuxs0ejKMn7k128fZ9s+jTGZKzDWmQlz4nuhzE6uDbOaSfJwHopWMRnKdT+xGoVd9D1bE7DQxgyujkd2v3nOOYO9W2H/Vaipli3fawOt/Fb9eUsal2zW1Fb/g+Qy6urMdcVyyxwuq7SCN/NzRfzGhUWvj3WWrOKuzq42QG8Ze2Ms90hxDTYcjrdbSRuvnoqmBnRyU7Ix134O8yh0NbMViF2vafEEehv+i3MozWtzFx6rPRPiY89sRYE2vyVVhvFDnV4ia4uieXCx1y2aSHDpt813merQ/ExxlF7XL8d9NE1GLKVLs2XldS6lvO1wonDDS2q10vorPFO64O9SqrB6suq2ArYi3KmX6FaDasRvlyuAuVhm2EREAREQBERAEREAREQBEQoDynHdPkViab23eB1W0qJg0a89B4rD1dUyCpEbjbtD6XPIr2n1Cimz2Zy+UivkUynHqj4NDRFZ3ibgmnyuqBnBuCWB3cOuulrj4rQYcVIxOHtIJGjcsNvPcfkrNtcJ2LrW0mU6pyjvT0U2FNDGta0WGgAGyvA0EWIuCLEdQdws1g8vdY7z0Whp33F1YyIJdvBSjLUt+TIY5wXTxSMkaHkOcQWF12A2uLaXtpzKvsPnAaB/gHRTsXpDJC4D2m99vmNf881R4ZWNtmJ16LnHprjU+haJMmyTacmZj6WYJGGGqaDkDTE8i/cObM0m2wNyL+C+UOxZwDgHGzvaF99b6r9IVkf1imljFiXscwA7XINr+tl+c8QpowXNdHle05XDUFpFwRZYmVTGuzeuTW9Kz/w/UtbUlpkB9YXbnVdHvy+al/UGhjXtIvzB5eSiSuFzdQxcXwW8f2ncnVFtf6Ixdc3QlD4KdQ4e6R7YommSRxs1oFyT+3ipjVyMpUrcu+z7D9EuDOp8PdK/eocJGi/uNBa0+t3H4K1xOcWcCMwcLEbet1MwykFNSw05OscbWEjmQNbeqqcQjMj2saDeQho8BzK+lw6YuHTNdtdz4O62Vl8rH5ZZcOcIwMEdSQ9zyMzQ9wc1p5EC29loHzWJuNtVyAGtDRsAGj00UWunysI5qnVTCL1BaTZzbdK17k9lBxHAx9+9oeh1uVaYVwlBSHO3M95FszzctB3DdBbms72Xa1ETN8zx8Abn5Bburcp8rGrU4Nr5a5/0W6pzjDp32IeIjPHfla3r0VPgFMfrYJ5KVVVTh3Qdzp5rxqan6gWzv8A6pO4BsfTqoMnOpwodFstOW9cslx6J2T3FdkboLso1BWNljZIw3a9oc3yIUlUF3RqhERegIiIAiIgCIiAIiIAuCuVwUBVcRYa+aEtidlkBzMJ2JHI+YXzdnDNS2pY+qs0A5vaDi4jy5XX1yypuJ6LPFmG7dVDHDpsvjZNdzyyySraiQ6Z+lwdFaQOus3hc991oadwAute+OjIi/sy1TEYKhzPd9pv4Xa/LVXdNUADfyXnxPQl8YlaLuj1828wqSlq9FZiverT8rkqXrpltGvhnuszjOH9jJnb/wAbzf8AC7p5KfQ1dzZWvdkYWPAcDoQq6bonvwdQmrV0SM/R1pZYKHxPwPS1we8xhlRlOWRpLbutpnto4XsplXhxg3BfHycBct8HfuutDXOLxfnp4KS2qF0dog6p0yPgeK0T6eQwyNdG5uha78weY8QvOLAaiWJ0sdPJJG3Rz2tJAPpqfRfoqpMMuksbJADpna12vqF3kq2tADSByAGw8rLMj6e0+S9V6j7UlJR2z884BwZVVcoYyNzG370j2ljGDmSXb+QX3jDcKpaOMMiYxhDQwvDAHvsLXc7ckr0rK1rB3u9fXQqqxCcEjIbAjQHV3oFoY+Ek9sZfqE8xra0j3xSpy6k6HXN4eSlcO0JcfrDxbTLEDuG83nxK8MO4fdI4PqPZb7EfXxd+y0Ujw0KxbYkvbh+5T7JdjrKQNSVQ4xW5hcaKTiVZ0VPiLrRhoGaR5DWD+F1RVppsjhHuSOD6XPO+Y7MGRv4nb/AfmtFWuITCMPFPA1nTVx6uO/7ei8cSq8zdP8Chss925tccfsX+ChxCotr6qr/2vW11nBzezvbO52oH4Lar2rXF7gwbk2X0fCKMRQsZ0Gqreq4dNkYOa+S4/QvYU5Rb1wc4ThzaeGOFu0bQwE87c1NXC5VBLS0XQiIvQEREAREQBERAEREAREQBdJYw4EHmu64KAwNTAYZiw7XuFbUdTop3EmF9ozM32m6rNUNVbQ7jda9cveh+aMq2Hty/I1cUgOn/AM8lnqzh8skc5hGSxdbm3nbyVnSzqi4umq2F3YMfIx4A7guWm1iCBrbxWRn35ONDeOu77ff7klFVdz6bODiknDgSx18pyuHNvNW2H1lzYrK8OYTUU7XTzRuaJLXB3aB7zm8t1eOmAGdupOlxtZaOJKd9EZWr5My8uqNNzUODSRVA23UKrwKN+rCYndWbX/CdFW0tb4q5bUAaE6pKEq38TuFu1qSKSXh6o92Vj+feBafWyjSYHVuN3GP+4/kAtQ2W+xXR8/iu45Ni+v4D6PCM4eFnuN5JvRo/Uq0oMJihNw3M77Tu8706eimF99V4uq2AnWy9lbZNabIHJ+DmWryqIa3OchsL81414uMzNQVUunLLvOhGgG5JOmymrpTX5nK7k52HudmcNWt2PVeXC9KJJH1D3h7mksa37HiRyJUDEJq5kADYnuDxc5BmcPBzRqF78GYVLBHJJMCx0hBDTuAPeI5G6wqs3NllTpml0ccfX5/mbTxqYUKafyNHVTqvkF2PcdABr+y7SS5nWv5qurqoyuEEXPR1lu1w0Unt6SPThPDe2nMpHdbst+AoOEYaIImsHLdT1nZV3vWb8eDYpr9uCQREVUmCIiAIiIAiIgCIiAIiIAiIgCIiA6kLJ8RYKWHtYxpzAWtK6vZcWOoUtVjrltEdlamtMxWGYgDoVbxy2UHGuHix3aRbbkLpR1wNgdORC0n02LqiZU4ut9y/ieHA3FxzvrfwVNXcNjV0ByHct90+XRe5rbHKNl7R1Sgip1vqieNqa0zNSvMLh2jHRnyu0+ThcL3/ANRY83Y/fr+hWpuHN71iDyOyrajhqlk1yZD9wlvyGinjkQf/AHT/AG/8I/YXhkOGtAOrsviCvOrr7aa9bnmlVw4ynaZmue8M72R1iCOayPEPExqZWNhFjdrW5dSTdY+d6mqMiFdcOpPl8fwXKMBWRc5S4NSzGAGkl/LZVM+KC+pWipuE4x7T3uPMd0D5BWNNhMMWojF+p1PzW4smmHeKbKSp0+5lqKOonsI2ljPtP0HmBuSr6gwZkXece0fvmP6DkrP6026h18ttRqCoZXTsetaR70RXBzUVC4fUgxEkX5Kolnc7QA+fJV9bVveRCy5625qSGPvR4+70jitxIkdmwanTRafhfh/sW9o/V7uvJccPcLtitI/V518lo7KDKyU17dfHl/ZpY+P0fKXIXK4XKzS6EREAREQBERAEREAREQBERAEREAREQBcLlEB1LVRYrw2HkvjOV3yKvrJZdwslB7icTgprTMdHQS2d2lu58eu/JQ6DFGvvlN8ps4HcdD5L140wqsLy6mBkY8AOa0gOB22O4KhcN8CTsjfJI7JI8jug3s0XIzEc9VUxszLnltXaUP0/zsjsxa1V8OTRSzmwI2svJtb4qqqMMqo+RcPBRzijxo+M/A3X0UaotfFpmX0yjyainqS69tR4qC2ggieZGwxskJ3a0A/wqVuO5dG6Lydi9+a8/BbltoKxryaaOvIOiYhXW00CzkWJO90/IlcuhmkOgJv4Fd/hknt6OW2+CdJW3NgpNMxxYSLWGpJ3NunRQqfhSaT2jlC6cQcN1cUYbS3laRZ7QbOBvvruFmer3Tro1iv5b/hff0XcbH65btXYYbM6re5jCAGaOHPXYrWYZgbIdQLu6rP/AEfcKy03aTT6SSANDb3ytBvqetytmAq1WTfOmKs58+NlpY1dcm4IBcoiEwREQBERAEREAREQBERAEREAREQBERAEREAREQBERAdbLmyIuUAQvGSlY7doPouUXa7DRGfgsJ3jb8F5/wC34P8A1hEXfuT+2c9Efo9o8JibtG0eiktiA2ACIo5Tk+WdJJHdcWRFz4ByuURegIiL0BERAEREAREQBERAEREB/9k=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Shape 718" descr="data:image/jpeg;base64,/9j/4AAQSkZJRgABAQAAAQABAAD/2wCEAAkGBhMREBUSEhIVEhUWFxgSFBcUFRUUFRUXFxUVFBgUFxQXGyYeFxojGRUUHy8gIycpLCwsFR4xNTAqNSYrLCkBCQoKDgwOGg8PGiwkHyIqKS81LDA0LCwsMiwsLCwpLCwtLCwsLCwtLCwvLCwsLCwsLCkpKSwsLCwsLCwsLCwsLP/AABEIALQBGAMBIgACEQEDEQH/xAAcAAEAAwADAQEAAAAAAAAAAAAABAUGAQIDBwj/xAA8EAABAwIEAwUECQMEAwAAAAABAAIDBBEFEiExBkFREyJhcYEyQpGhBxRSYnKxwdHhI5LwFRYzgkNT8f/EABoBAQADAQEBAAAAAAAAAAAAAAADBAUCAQb/xAAsEQACAgIBAwQABgIDAAAAAAAAAQIDBBExEiFBBRMiURRhcYGRwaGxIzLR/9oADAMBAAIRAxEAPwD7iiIgCIiAIiIAiIgCIiAIiIAiLzlmDdSbIDvdFVVPEcTOeY+CrJeLyfYZ8VNGicuERO6EeWaZzrKA/HYWyCNz8rnaNuLAnoCs/NxBO5p7o62G58FhsZxSasnDQxwII922WxBub9Fk5tmTRfCuMez8/wBE1Lrsi5b4PtQRZOHiOUDVoIGi9ouMR77CPELYeLYvBXWRW/Jplyqylx+GTQOsehVi14OxuoZRceUTJp8HZERcnoREQBERAEREAREQBERAEREAREQBERAEREAREQBcWS6XQBdJZg0XJsouJYk2FtzvyCzFTVPmddxIHIBWKaHZ3fBBbcofqWWIcTa5Yhc9VVSRyS6vf6KVSUTeimxUJVxKurgoSslPllVFhgUqLCwrNlKvZkFlzK9nGiAMLaN11NC3pf1VjNZouVm8b4p+qytBDXtJGYDQtubXv6rMv9UrpsVU29v/AAWK8WdickWL6HkRZQZcO8Fo8lwDy3XSSmBWjDIK7g0ZKXDdenkvWmqZ4dWuuOhV7LRqHNSKx7kZrTQ7rgnYbxOx5yv7jvkrtrr+KwVVRfwvfDMffAcr+8zbyUFuImuqsuV5PiRt1yvClqmyNDmm4K9gVna12Lie+DlERD0IiIAiIgCIiAIiIAiIgCIiAIiIAuCuVwUB0kkDRcqmrOKYmOMZuH27oItfy1XfimSRkGeLVzDmy/aHMDxXzKnjqKyqa97XNDXBzi4WsByH5LNnbkLJjCMfh2O2o9Dbfc2DM0ri9+vTwU6ClXvQ0wDdVJe5rATYmwubL6DIy66I7m9IxowlZLS7sQ0693yNY27iGgbkmwVSeKonN/pXe+5aWnTKerj0/NU88jpnXlcXeHuj0XtMPxEVNP4vycWzVL6ZclvU8Tt2hYZPvHRv7lVs2JVMnv5B0YLfMrvBTu5beCsoaPRWdV18Lf6lZ3ykUgw6V97ue64I1cT6ql/2VM+XNNIC0G+l8zrdei+giHS23kuW0wHiqGRTTfNWTitosV5FtcXGL5M5NHLGBkkePJx/VdoMfqI/aIkHRwsf7gr2WjBVZU0FuS0ITrmtSSK/uTj5JdJxJDIQH3id961v7lYPgB1Gqyk0eltPh8lxQ4m+A6d5nNh1A/D9lcyxfNf8HUchPtI0zqMW1sqavoW6gtVt/qTHxdo25G5FtR53UKkrWVLHGM3ynK4Hdp3sVRpza3a6ur5LlFqVM1Hr12KrDcQfTSWHeYTa3Raev4nigAMuZoPvWFh56rP1EFje3ksnxDVVVS4RmN32QbWZbrm2VL1izIjZX7Eez5f9F/C6Wn1M+wxyBwDgbggEEbEHYr0UDBaTsqeKMnMWMa0ne9hrbwU9dR3ruThERdAIiIAiIgCIiAIiIAiIgCIiALgrlQsVrOzic7w0XqXU9HjelsosfrO1kETdhulJR5d/gq+jZmOY7nVXlLCtSS9uKijInJzlslRs0CyXGdfUROLYgXNe3UMAJbpbUcgVq6+rEMZeeQ0HU8gskyN0ji9+rnG7jy8h4BULPT4Z0NWdkn/k7WT+G7pdym4bw2RjXySAgyEWadwBzI5brQwQ3KkxQnQDRWVLSADZXqYxxalXHhGdbbLIscmuTijprKeyJQq3E2Q6WzO+yDt4k8lS1FXNKe84gHkzRvx5rhVzt78Ilj7dXaXJo5aqNntPaPNwC6NxOE/+VnxWcgwtl7kfrdSRhoINm/FduiC5bOnclwjQslY72XB3kQV1lhuOqyk2G5dRccwRcH5L3o8ali0c7tW9He0PJ3P1XjxnzB7HvQl2ktFhU4de/RV8zRbKALjqND6q/patk7czD5jmPAhQ6vDwTfZe12tPUitbU4Pa4MnjOKTsjLImEtcLWbrbwt0U/wCjjDnMjllkOr3AZb3LcvNw5H9FIraEg3Go6jko1JXGCUSAd1xyyDr963UKlD0imNsr629vb0aEfUZSrVTXY0VZRAi4+Cz9dRnKdLcwtVJGHC4N7i4VbV0xcNdCFeot12ZxJHtwpiudnZuPeb16LRrBQSdhM1w01sVuopMwBHPVVcuvpl1LhmjjWdcNfR3RcLlVC0EREAREQBERAEREAREQBERAcLPcTTXyxjzK0JWRrJc9S7o1WcWO57+itky1A7UMNlc0zNFBgbqrHOGtLjsBf4Ka6TZRgZ7iGq7SURjZlifF38BdqeIutdQ4oy53aH3iT81e0cGytT1XBRRTt+ctnpHTa3UbGcT7EZGf8jhp90dT4qykkDGOedmgk+gWTbmleXuHecbnwHIen6qCmPuPqlwjuWqY9uWdRTknqTqeZJ5kqTJWw0zQZnhgOzTq4+TRqp1LRht3uIAGpubD1J2C+bjiymd27ph2kryQzoBqGgdOSq+o57piowW2eUYtt3yjFv8AY1Fd9IdHG28eec82saRl8XF1rKBTfS1Tu7ohlbITZocW5HH8Y2+C+ejEJYYXDLZsh1daxI+yHHZQqil7UZoWOa375Gh+6eayXnWtbb0ffXehYOPjf8sumWuW/Ovr+j6nT/SawydnUU5jbexcx2cMO3fbYEDxC0M0LCO0YRI37pDh5XC+QwYm1kBY8drJvnzFrh4Zbd7zUbhzih9LVxuYe457Y5GH2XNc4A3HUXvdSYXqFql0z7r7PhJ46k2l4Pq5ldG8SR90j5joRzC1FDVtnjzDQ7OB3aehVVXUJHdtca2UTCpHU84J0Y+zHX+RX0dkVbDqXKIaZ6fRPgtqmlN9Oar62iJbqAOo6rRTaqlxQm9xyUVNjbRzZX0vSO3DVVdjos1zGe7+E7fDZSK4krO4dUdlWNN9JO6f+23zstPVtXVsOi3f33LcXuK2ZvGW5mhw5aFajhat7SAa6t0WcxFmhHXX4KTwPUWe9nqu8iHVRv6JsZ9M9fZs1yuFysY1QiIgCIiAIiIAiIgCIiAIiIDpK6zT5LFUpzSPPUlbKp9h3kViqI6nzV7EXaRRy/BfU7dl1x+XLSyHqA0epsu1IVmuJ+JY+ys1xL77chYrOzvUI4c4dUW9vwMbHd29Mn0Dbtb0ACvYBos5wtVungY92hcNR5Et/RaKSXIwu+yC74K/ffFw9zxrf9mfGp+50fnoi8QT2jaz7ZsfIC5/JRcOh0v02Wd4v4oYA0xPJcO9zt5WWowyTPCx1rZmtcR0uL2+apenepRyq2oxa0WM3GlU02+zMR9I2ON+sxUsji2ANEkoabF5dewPhYbeK+Z4xVxfWD2IIj92+6+l/SjwyKmppuzkayV4Mbg7bKDcONuYJIXz88K9jNLd7ZmwuAc5oIbe9tjvqs7IlH3Jbez7b0v1CuvD6aV3rjuX7d/5ZIrqyeoijY9obGy3gSFbycS0wojCI/6nN2mnkuuNcUxOpGwsjDXDd2mqwxmzPHS6oxjK7vLwfNX5VvqNq9zSW+313Oauqu64UR7/APP5XaaQNd4L2qJ2OFgLeCuxWkuxs0ejKMn7k128fZ9s+jTGZKzDWmQlz4nuhzE6uDbOaSfJwHopWMRnKdT+xGoVd9D1bE7DQxgyujkd2v3nOOYO9W2H/Vaipli3fawOt/Fb9eUsal2zW1Fb/g+Qy6urMdcVyyxwuq7SCN/NzRfzGhUWvj3WWrOKuzq42QG8Ze2Ms90hxDTYcjrdbSRuvnoqmBnRyU7Ix134O8yh0NbMViF2vafEEehv+i3MozWtzFx6rPRPiY89sRYE2vyVVhvFDnV4ia4uieXCx1y2aSHDpt813merQ/ExxlF7XL8d9NE1GLKVLs2XldS6lvO1wonDDS2q10vorPFO64O9SqrB6suq2ArYi3KmX6FaDasRvlyuAuVhm2EREAREQBERAEREAREQBEQoDynHdPkViab23eB1W0qJg0a89B4rD1dUyCpEbjbtD6XPIr2n1Cimz2Zy+UivkUynHqj4NDRFZ3ibgmnyuqBnBuCWB3cOuulrj4rQYcVIxOHtIJGjcsNvPcfkrNtcJ2LrW0mU6pyjvT0U2FNDGta0WGgAGyvA0EWIuCLEdQdws1g8vdY7z0Whp33F1YyIJdvBSjLUt+TIY5wXTxSMkaHkOcQWF12A2uLaXtpzKvsPnAaB/gHRTsXpDJC4D2m99vmNf881R4ZWNtmJ16LnHprjU+haJMmyTacmZj6WYJGGGqaDkDTE8i/cObM0m2wNyL+C+UOxZwDgHGzvaF99b6r9IVkf1imljFiXscwA7XINr+tl+c8QpowXNdHle05XDUFpFwRZYmVTGuzeuTW9Kz/w/UtbUlpkB9YXbnVdHvy+al/UGhjXtIvzB5eSiSuFzdQxcXwW8f2ncnVFtf6Ixdc3QlD4KdQ4e6R7YommSRxs1oFyT+3ipjVyMpUrcu+z7D9EuDOp8PdK/eocJGi/uNBa0+t3H4K1xOcWcCMwcLEbet1MwykFNSw05OscbWEjmQNbeqqcQjMj2saDeQho8BzK+lw6YuHTNdtdz4O62Vl8rH5ZZcOcIwMEdSQ9zyMzQ9wc1p5EC29loHzWJuNtVyAGtDRsAGj00UWunysI5qnVTCL1BaTZzbdK17k9lBxHAx9+9oeh1uVaYVwlBSHO3M95FszzctB3DdBbms72Xa1ETN8zx8Abn5Bburcp8rGrU4Nr5a5/0W6pzjDp32IeIjPHfla3r0VPgFMfrYJ5KVVVTh3Qdzp5rxqan6gWzv8A6pO4BsfTqoMnOpwodFstOW9cslx6J2T3FdkboLso1BWNljZIw3a9oc3yIUlUF3RqhERegIiIAiIgCIiAIiIAuCuVwUBVcRYa+aEtidlkBzMJ2JHI+YXzdnDNS2pY+qs0A5vaDi4jy5XX1yypuJ6LPFmG7dVDHDpsvjZNdzyyySraiQ6Z+lwdFaQOus3hc991oadwAute+OjIi/sy1TEYKhzPd9pv4Xa/LVXdNUADfyXnxPQl8YlaLuj1828wqSlq9FZiverT8rkqXrpltGvhnuszjOH9jJnb/wAbzf8AC7p5KfQ1dzZWvdkYWPAcDoQq6bonvwdQmrV0SM/R1pZYKHxPwPS1we8xhlRlOWRpLbutpnto4XsplXhxg3BfHycBct8HfuutDXOLxfnp4KS2qF0dog6p0yPgeK0T6eQwyNdG5uha78weY8QvOLAaiWJ0sdPJJG3Rz2tJAPpqfRfoqpMMuksbJADpna12vqF3kq2tADSByAGw8rLMj6e0+S9V6j7UlJR2z884BwZVVcoYyNzG370j2ljGDmSXb+QX3jDcKpaOMMiYxhDQwvDAHvsLXc7ckr0rK1rB3u9fXQqqxCcEjIbAjQHV3oFoY+Ek9sZfqE8xra0j3xSpy6k6HXN4eSlcO0JcfrDxbTLEDuG83nxK8MO4fdI4PqPZb7EfXxd+y0Ujw0KxbYkvbh+5T7JdjrKQNSVQ4xW5hcaKTiVZ0VPiLrRhoGaR5DWD+F1RVppsjhHuSOD6XPO+Y7MGRv4nb/AfmtFWuITCMPFPA1nTVx6uO/7ei8cSq8zdP8Chss925tccfsX+ChxCotr6qr/2vW11nBzezvbO52oH4Lar2rXF7gwbk2X0fCKMRQsZ0Gqreq4dNkYOa+S4/QvYU5Rb1wc4ThzaeGOFu0bQwE87c1NXC5VBLS0XQiIvQEREAREQBERAEREAREQBdJYw4EHmu64KAwNTAYZiw7XuFbUdTop3EmF9ozM32m6rNUNVbQ7jda9cveh+aMq2Hty/I1cUgOn/AM8lnqzh8skc5hGSxdbm3nbyVnSzqi4umq2F3YMfIx4A7guWm1iCBrbxWRn35ONDeOu77ff7klFVdz6bODiknDgSx18pyuHNvNW2H1lzYrK8OYTUU7XTzRuaJLXB3aB7zm8t1eOmAGdupOlxtZaOJKd9EZWr5My8uqNNzUODSRVA23UKrwKN+rCYndWbX/CdFW0tb4q5bUAaE6pKEq38TuFu1qSKSXh6o92Vj+feBafWyjSYHVuN3GP+4/kAtQ2W+xXR8/iu45Ni+v4D6PCM4eFnuN5JvRo/Uq0oMJihNw3M77Tu8706eimF99V4uq2AnWy9lbZNabIHJ+DmWryqIa3OchsL81414uMzNQVUunLLvOhGgG5JOmymrpTX5nK7k52HudmcNWt2PVeXC9KJJH1D3h7mksa37HiRyJUDEJq5kADYnuDxc5BmcPBzRqF78GYVLBHJJMCx0hBDTuAPeI5G6wqs3NllTpml0ccfX5/mbTxqYUKafyNHVTqvkF2PcdABr+y7SS5nWv5qurqoyuEEXPR1lu1w0Unt6SPThPDe2nMpHdbst+AoOEYaIImsHLdT1nZV3vWb8eDYpr9uCQREVUmCIiAIiIAiIgCIiAIiIAiIgCIiA6kLJ8RYKWHtYxpzAWtK6vZcWOoUtVjrltEdlamtMxWGYgDoVbxy2UHGuHix3aRbbkLpR1wNgdORC0n02LqiZU4ut9y/ieHA3FxzvrfwVNXcNjV0ByHct90+XRe5rbHKNl7R1Sgip1vqieNqa0zNSvMLh2jHRnyu0+ThcL3/ANRY83Y/fr+hWpuHN71iDyOyrajhqlk1yZD9wlvyGinjkQf/AHT/AG/8I/YXhkOGtAOrsviCvOrr7aa9bnmlVw4ynaZmue8M72R1iCOayPEPExqZWNhFjdrW5dSTdY+d6mqMiFdcOpPl8fwXKMBWRc5S4NSzGAGkl/LZVM+KC+pWipuE4x7T3uPMd0D5BWNNhMMWojF+p1PzW4smmHeKbKSp0+5lqKOonsI2ljPtP0HmBuSr6gwZkXece0fvmP6DkrP6026h18ttRqCoZXTsetaR70RXBzUVC4fUgxEkX5Kolnc7QA+fJV9bVveRCy5625qSGPvR4+70jitxIkdmwanTRafhfh/sW9o/V7uvJccPcLtitI/V518lo7KDKyU17dfHl/ZpY+P0fKXIXK4XKzS6EREAREQBERAEREAREQBERAEREAREQBcLlEB1LVRYrw2HkvjOV3yKvrJZdwslB7icTgprTMdHQS2d2lu58eu/JQ6DFGvvlN8ps4HcdD5L140wqsLy6mBkY8AOa0gOB22O4KhcN8CTsjfJI7JI8jug3s0XIzEc9VUxszLnltXaUP0/zsjsxa1V8OTRSzmwI2svJtb4qqqMMqo+RcPBRzijxo+M/A3X0UaotfFpmX0yjyainqS69tR4qC2ggieZGwxskJ3a0A/wqVuO5dG6Lydi9+a8/BbltoKxryaaOvIOiYhXW00CzkWJO90/IlcuhmkOgJv4Fd/hknt6OW2+CdJW3NgpNMxxYSLWGpJ3NunRQqfhSaT2jlC6cQcN1cUYbS3laRZ7QbOBvvruFmer3Tro1iv5b/hff0XcbH65btXYYbM6re5jCAGaOHPXYrWYZgbIdQLu6rP/AEfcKy03aTT6SSANDb3ytBvqetytmAq1WTfOmKs58+NlpY1dcm4IBcoiEwREQBERAEREAREQBERAEREAREQBERAEREAREQBERAdbLmyIuUAQvGSlY7doPouUXa7DRGfgsJ3jb8F5/wC34P8A1hEXfuT+2c9Efo9o8JibtG0eiktiA2ACIo5Tk+WdJJHdcWRFz4ByuURegIiL0BERAEREAREQBERAEREB/9k=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Shape 719" descr="data:image/jpeg;base64,/9j/4AAQSkZJRgABAQAAAQABAAD/2wCEAAkGBhMREBUSEhIVEhUWFxgSFBcUFRUUFRUXFxUVFBgUFxQXGyYeFxojGRUUHy8gIycpLCwsFR4xNTAqNSYrLCkBCQoKDgwOGg8PGiwkHyIqKS81LDA0LCwsMiwsLCwpLCwtLCwsLCwtLCwvLCwsLCwsLCkpKSwsLCwsLCwsLCwsLP/AABEIALQBGAMBIgACEQEDEQH/xAAcAAEAAwADAQEAAAAAAAAAAAAABAUGAQIDBwj/xAA8EAABAwIEAwUECQMEAwAAAAABAAIDBBEFEiExBkFREyJhcYEyQpGhBxRSYnKxwdHhI5LwFRYzgkNT8f/EABoBAQADAQEBAAAAAAAAAAAAAAADBAUCAQb/xAAsEQACAgIBAwQABgIDAAAAAAAAAQIDBBExEiFBBRMiURRhcYGRwaGxIzLR/9oADAMBAAIRAxEAPwD7iiIgCIiAIiIAiIgCIiAIiIAiLzlmDdSbIDvdFVVPEcTOeY+CrJeLyfYZ8VNGicuERO6EeWaZzrKA/HYWyCNz8rnaNuLAnoCs/NxBO5p7o62G58FhsZxSasnDQxwII922WxBub9Fk5tmTRfCuMez8/wBE1Lrsi5b4PtQRZOHiOUDVoIGi9ouMR77CPELYeLYvBXWRW/Jplyqylx+GTQOsehVi14OxuoZRceUTJp8HZERcnoREQBERAEREAREQBERAEREAREQBERAEREAREQBcWS6XQBdJZg0XJsouJYk2FtzvyCzFTVPmddxIHIBWKaHZ3fBBbcofqWWIcTa5Yhc9VVSRyS6vf6KVSUTeimxUJVxKurgoSslPllVFhgUqLCwrNlKvZkFlzK9nGiAMLaN11NC3pf1VjNZouVm8b4p+qytBDXtJGYDQtubXv6rMv9UrpsVU29v/AAWK8WdickWL6HkRZQZcO8Fo8lwDy3XSSmBWjDIK7g0ZKXDdenkvWmqZ4dWuuOhV7LRqHNSKx7kZrTQ7rgnYbxOx5yv7jvkrtrr+KwVVRfwvfDMffAcr+8zbyUFuImuqsuV5PiRt1yvClqmyNDmm4K9gVna12Lie+DlERD0IiIAiIgCIiAIiIAiIgCIiAIiIAuCuVwUB0kkDRcqmrOKYmOMZuH27oItfy1XfimSRkGeLVzDmy/aHMDxXzKnjqKyqa97XNDXBzi4WsByH5LNnbkLJjCMfh2O2o9Dbfc2DM0ri9+vTwU6ClXvQ0wDdVJe5rATYmwubL6DIy66I7m9IxowlZLS7sQ0693yNY27iGgbkmwVSeKonN/pXe+5aWnTKerj0/NU88jpnXlcXeHuj0XtMPxEVNP4vycWzVL6ZclvU8Tt2hYZPvHRv7lVs2JVMnv5B0YLfMrvBTu5beCsoaPRWdV18Lf6lZ3ykUgw6V97ue64I1cT6ql/2VM+XNNIC0G+l8zrdei+giHS23kuW0wHiqGRTTfNWTitosV5FtcXGL5M5NHLGBkkePJx/VdoMfqI/aIkHRwsf7gr2WjBVZU0FuS0ITrmtSSK/uTj5JdJxJDIQH3id961v7lYPgB1Gqyk0eltPh8lxQ4m+A6d5nNh1A/D9lcyxfNf8HUchPtI0zqMW1sqavoW6gtVt/qTHxdo25G5FtR53UKkrWVLHGM3ynK4Hdp3sVRpza3a6ur5LlFqVM1Hr12KrDcQfTSWHeYTa3Raev4nigAMuZoPvWFh56rP1EFje3ksnxDVVVS4RmN32QbWZbrm2VL1izIjZX7Eez5f9F/C6Wn1M+wxyBwDgbggEEbEHYr0UDBaTsqeKMnMWMa0ne9hrbwU9dR3ruThERdAIiIAiIgCIiAIiIAiIgCIiALgrlQsVrOzic7w0XqXU9HjelsosfrO1kETdhulJR5d/gq+jZmOY7nVXlLCtSS9uKijInJzlslRs0CyXGdfUROLYgXNe3UMAJbpbUcgVq6+rEMZeeQ0HU8gskyN0ji9+rnG7jy8h4BULPT4Z0NWdkn/k7WT+G7pdym4bw2RjXySAgyEWadwBzI5brQwQ3KkxQnQDRWVLSADZXqYxxalXHhGdbbLIscmuTijprKeyJQq3E2Q6WzO+yDt4k8lS1FXNKe84gHkzRvx5rhVzt78Ilj7dXaXJo5aqNntPaPNwC6NxOE/+VnxWcgwtl7kfrdSRhoINm/FduiC5bOnclwjQslY72XB3kQV1lhuOqyk2G5dRccwRcH5L3o8ali0c7tW9He0PJ3P1XjxnzB7HvQl2ktFhU4de/RV8zRbKALjqND6q/patk7czD5jmPAhQ6vDwTfZe12tPUitbU4Pa4MnjOKTsjLImEtcLWbrbwt0U/wCjjDnMjllkOr3AZb3LcvNw5H9FIraEg3Go6jko1JXGCUSAd1xyyDr963UKlD0imNsr629vb0aEfUZSrVTXY0VZRAi4+Cz9dRnKdLcwtVJGHC4N7i4VbV0xcNdCFeot12ZxJHtwpiudnZuPeb16LRrBQSdhM1w01sVuopMwBHPVVcuvpl1LhmjjWdcNfR3RcLlVC0EREAREQBERAEREAREQBERAcLPcTTXyxjzK0JWRrJc9S7o1WcWO57+itky1A7UMNlc0zNFBgbqrHOGtLjsBf4Ka6TZRgZ7iGq7SURjZlifF38BdqeIutdQ4oy53aH3iT81e0cGytT1XBRRTt+ctnpHTa3UbGcT7EZGf8jhp90dT4qykkDGOedmgk+gWTbmleXuHecbnwHIen6qCmPuPqlwjuWqY9uWdRTknqTqeZJ5kqTJWw0zQZnhgOzTq4+TRqp1LRht3uIAGpubD1J2C+bjiymd27ph2kryQzoBqGgdOSq+o57piowW2eUYtt3yjFv8AY1Fd9IdHG28eec82saRl8XF1rKBTfS1Tu7ohlbITZocW5HH8Y2+C+ejEJYYXDLZsh1daxI+yHHZQqil7UZoWOa375Gh+6eayXnWtbb0ffXehYOPjf8sumWuW/Ovr+j6nT/SawydnUU5jbexcx2cMO3fbYEDxC0M0LCO0YRI37pDh5XC+QwYm1kBY8drJvnzFrh4Zbd7zUbhzih9LVxuYe457Y5GH2XNc4A3HUXvdSYXqFql0z7r7PhJ46k2l4Pq5ldG8SR90j5joRzC1FDVtnjzDQ7OB3aehVVXUJHdtca2UTCpHU84J0Y+zHX+RX0dkVbDqXKIaZ6fRPgtqmlN9Oar62iJbqAOo6rRTaqlxQm9xyUVNjbRzZX0vSO3DVVdjos1zGe7+E7fDZSK4krO4dUdlWNN9JO6f+23zstPVtXVsOi3f33LcXuK2ZvGW5mhw5aFajhat7SAa6t0WcxFmhHXX4KTwPUWe9nqu8iHVRv6JsZ9M9fZs1yuFysY1QiIgCIiAIiIAiIgCIiAIiIDpK6zT5LFUpzSPPUlbKp9h3kViqI6nzV7EXaRRy/BfU7dl1x+XLSyHqA0epsu1IVmuJ+JY+ys1xL77chYrOzvUI4c4dUW9vwMbHd29Mn0Dbtb0ACvYBos5wtVungY92hcNR5Et/RaKSXIwu+yC74K/ffFw9zxrf9mfGp+50fnoi8QT2jaz7ZsfIC5/JRcOh0v02Wd4v4oYA0xPJcO9zt5WWowyTPCx1rZmtcR0uL2+apenepRyq2oxa0WM3GlU02+zMR9I2ON+sxUsji2ANEkoabF5dewPhYbeK+Z4xVxfWD2IIj92+6+l/SjwyKmppuzkayV4Mbg7bKDcONuYJIXz88K9jNLd7ZmwuAc5oIbe9tjvqs7IlH3Jbez7b0v1CuvD6aV3rjuX7d/5ZIrqyeoijY9obGy3gSFbycS0wojCI/6nN2mnkuuNcUxOpGwsjDXDd2mqwxmzPHS6oxjK7vLwfNX5VvqNq9zSW+313Oauqu64UR7/APP5XaaQNd4L2qJ2OFgLeCuxWkuxs0ejKMn7k128fZ9s+jTGZKzDWmQlz4nuhzE6uDbOaSfJwHopWMRnKdT+xGoVd9D1bE7DQxgyujkd2v3nOOYO9W2H/Vaipli3fawOt/Fb9eUsal2zW1Fb/g+Qy6urMdcVyyxwuq7SCN/NzRfzGhUWvj3WWrOKuzq42QG8Ze2Ms90hxDTYcjrdbSRuvnoqmBnRyU7Ix134O8yh0NbMViF2vafEEehv+i3MozWtzFx6rPRPiY89sRYE2vyVVhvFDnV4ia4uieXCx1y2aSHDpt813merQ/ExxlF7XL8d9NE1GLKVLs2XldS6lvO1wonDDS2q10vorPFO64O9SqrB6suq2ArYi3KmX6FaDasRvlyuAuVhm2EREAREQBERAEREAREQBEQoDynHdPkViab23eB1W0qJg0a89B4rD1dUyCpEbjbtD6XPIr2n1Cimz2Zy+UivkUynHqj4NDRFZ3ibgmnyuqBnBuCWB3cOuulrj4rQYcVIxOHtIJGjcsNvPcfkrNtcJ2LrW0mU6pyjvT0U2FNDGta0WGgAGyvA0EWIuCLEdQdws1g8vdY7z0Whp33F1YyIJdvBSjLUt+TIY5wXTxSMkaHkOcQWF12A2uLaXtpzKvsPnAaB/gHRTsXpDJC4D2m99vmNf881R4ZWNtmJ16LnHprjU+haJMmyTacmZj6WYJGGGqaDkDTE8i/cObM0m2wNyL+C+UOxZwDgHGzvaF99b6r9IVkf1imljFiXscwA7XINr+tl+c8QpowXNdHle05XDUFpFwRZYmVTGuzeuTW9Kz/w/UtbUlpkB9YXbnVdHvy+al/UGhjXtIvzB5eSiSuFzdQxcXwW8f2ncnVFtf6Ixdc3QlD4KdQ4e6R7YommSRxs1oFyT+3ipjVyMpUrcu+z7D9EuDOp8PdK/eocJGi/uNBa0+t3H4K1xOcWcCMwcLEbet1MwykFNSw05OscbWEjmQNbeqqcQjMj2saDeQho8BzK+lw6YuHTNdtdz4O62Vl8rH5ZZcOcIwMEdSQ9zyMzQ9wc1p5EC29loHzWJuNtVyAGtDRsAGj00UWunysI5qnVTCL1BaTZzbdK17k9lBxHAx9+9oeh1uVaYVwlBSHO3M95FszzctB3DdBbms72Xa1ETN8zx8Abn5Bburcp8rGrU4Nr5a5/0W6pzjDp32IeIjPHfla3r0VPgFMfrYJ5KVVVTh3Qdzp5rxqan6gWzv8A6pO4BsfTqoMnOpwodFstOW9cslx6J2T3FdkboLso1BWNljZIw3a9oc3yIUlUF3RqhERegIiIAiIgCIiAIiIAuCuVwUBVcRYa+aEtidlkBzMJ2JHI+YXzdnDNS2pY+qs0A5vaDi4jy5XX1yypuJ6LPFmG7dVDHDpsvjZNdzyyySraiQ6Z+lwdFaQOus3hc991oadwAute+OjIi/sy1TEYKhzPd9pv4Xa/LVXdNUADfyXnxPQl8YlaLuj1828wqSlq9FZiverT8rkqXrpltGvhnuszjOH9jJnb/wAbzf8AC7p5KfQ1dzZWvdkYWPAcDoQq6bonvwdQmrV0SM/R1pZYKHxPwPS1we8xhlRlOWRpLbutpnto4XsplXhxg3BfHycBct8HfuutDXOLxfnp4KS2qF0dog6p0yPgeK0T6eQwyNdG5uha78weY8QvOLAaiWJ0sdPJJG3Rz2tJAPpqfRfoqpMMuksbJADpna12vqF3kq2tADSByAGw8rLMj6e0+S9V6j7UlJR2z884BwZVVcoYyNzG370j2ljGDmSXb+QX3jDcKpaOMMiYxhDQwvDAHvsLXc7ckr0rK1rB3u9fXQqqxCcEjIbAjQHV3oFoY+Ek9sZfqE8xra0j3xSpy6k6HXN4eSlcO0JcfrDxbTLEDuG83nxK8MO4fdI4PqPZb7EfXxd+y0Ujw0KxbYkvbh+5T7JdjrKQNSVQ4xW5hcaKTiVZ0VPiLrRhoGaR5DWD+F1RVppsjhHuSOD6XPO+Y7MGRv4nb/AfmtFWuITCMPFPA1nTVx6uO/7ei8cSq8zdP8Chss925tccfsX+ChxCotr6qr/2vW11nBzezvbO52oH4Lar2rXF7gwbk2X0fCKMRQsZ0Gqreq4dNkYOa+S4/QvYU5Rb1wc4ThzaeGOFu0bQwE87c1NXC5VBLS0XQiIvQEREAREQBERAEREAREQBdJYw4EHmu64KAwNTAYZiw7XuFbUdTop3EmF9ozM32m6rNUNVbQ7jda9cveh+aMq2Hty/I1cUgOn/AM8lnqzh8skc5hGSxdbm3nbyVnSzqi4umq2F3YMfIx4A7guWm1iCBrbxWRn35ONDeOu77ff7klFVdz6bODiknDgSx18pyuHNvNW2H1lzYrK8OYTUU7XTzRuaJLXB3aB7zm8t1eOmAGdupOlxtZaOJKd9EZWr5My8uqNNzUODSRVA23UKrwKN+rCYndWbX/CdFW0tb4q5bUAaE6pKEq38TuFu1qSKSXh6o92Vj+feBafWyjSYHVuN3GP+4/kAtQ2W+xXR8/iu45Ni+v4D6PCM4eFnuN5JvRo/Uq0oMJihNw3M77Tu8706eimF99V4uq2AnWy9lbZNabIHJ+DmWryqIa3OchsL81414uMzNQVUunLLvOhGgG5JOmymrpTX5nK7k52HudmcNWt2PVeXC9KJJH1D3h7mksa37HiRyJUDEJq5kADYnuDxc5BmcPBzRqF78GYVLBHJJMCx0hBDTuAPeI5G6wqs3NllTpml0ccfX5/mbTxqYUKafyNHVTqvkF2PcdABr+y7SS5nWv5qurqoyuEEXPR1lu1w0Unt6SPThPDe2nMpHdbst+AoOEYaIImsHLdT1nZV3vWb8eDYpr9uCQREVUmCIiAIiIAiIgCIiAIiIAiIgCIiA6kLJ8RYKWHtYxpzAWtK6vZcWOoUtVjrltEdlamtMxWGYgDoVbxy2UHGuHix3aRbbkLpR1wNgdORC0n02LqiZU4ut9y/ieHA3FxzvrfwVNXcNjV0ByHct90+XRe5rbHKNl7R1Sgip1vqieNqa0zNSvMLh2jHRnyu0+ThcL3/ANRY83Y/fr+hWpuHN71iDyOyrajhqlk1yZD9wlvyGinjkQf/AHT/AG/8I/YXhkOGtAOrsviCvOrr7aa9bnmlVw4ynaZmue8M72R1iCOayPEPExqZWNhFjdrW5dSTdY+d6mqMiFdcOpPl8fwXKMBWRc5S4NSzGAGkl/LZVM+KC+pWipuE4x7T3uPMd0D5BWNNhMMWojF+p1PzW4smmHeKbKSp0+5lqKOonsI2ljPtP0HmBuSr6gwZkXece0fvmP6DkrP6026h18ttRqCoZXTsetaR70RXBzUVC4fUgxEkX5Kolnc7QA+fJV9bVveRCy5625qSGPvR4+70jitxIkdmwanTRafhfh/sW9o/V7uvJccPcLtitI/V518lo7KDKyU17dfHl/ZpY+P0fKXIXK4XKzS6EREAREQBERAEREAREQBERAEREAREQBcLlEB1LVRYrw2HkvjOV3yKvrJZdwslB7icTgprTMdHQS2d2lu58eu/JQ6DFGvvlN8ps4HcdD5L140wqsLy6mBkY8AOa0gOB22O4KhcN8CTsjfJI7JI8jug3s0XIzEc9VUxszLnltXaUP0/zsjsxa1V8OTRSzmwI2svJtb4qqqMMqo+RcPBRzijxo+M/A3X0UaotfFpmX0yjyainqS69tR4qC2ggieZGwxskJ3a0A/wqVuO5dG6Lydi9+a8/BbltoKxryaaOvIOiYhXW00CzkWJO90/IlcuhmkOgJv4Fd/hknt6OW2+CdJW3NgpNMxxYSLWGpJ3NunRQqfhSaT2jlC6cQcN1cUYbS3laRZ7QbOBvvruFmer3Tro1iv5b/hff0XcbH65btXYYbM6re5jCAGaOHPXYrWYZgbIdQLu6rP/AEfcKy03aTT6SSANDb3ytBvqetytmAq1WTfOmKs58+NlpY1dcm4IBcoiEwREQBERAEREAREQBERAEREAREQBERAEREAREQBERAdbLmyIuUAQvGSlY7doPouUXa7DRGfgsJ3jb8F5/wC34P8A1hEXfuT+2c9Efo9o8JibtG0eiktiA2ACIo5Tk+WdJJHdcWRFz4ByuURegIiL0BERAEREAREQBERAEREB/9k=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0" name="Shape 720" descr="http://www.chemicalelements.com/bohr/b001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882775"/>
            <a:ext cx="4343400" cy="430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52400" y="107950"/>
            <a:ext cx="8686800" cy="11874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Structure &amp; States of Matter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79462" y="1066800"/>
            <a:ext cx="7581899" cy="47688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What happens if you increase or decrease the temperature?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375" y="2228850"/>
            <a:ext cx="5626100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xfrm>
            <a:off x="155575" y="107950"/>
            <a:ext cx="8607424" cy="1949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Which element this is?</a:t>
            </a:r>
          </a:p>
        </p:txBody>
      </p:sp>
      <p:sp>
        <p:nvSpPr>
          <p:cNvPr id="726" name="Shape 726" descr="data:image/jpeg;base64,/9j/4AAQSkZJRgABAQAAAQABAAD/2wCEAAkGBhMREBUSEhIVEhUWFxgSFBcUFRUUFRUXFxUVFBgUFxQXGyYeFxojGRUUHy8gIycpLCwsFR4xNTAqNSYrLCkBCQoKDgwOGg8PGiwkHyIqKS81LDA0LCwsMiwsLCwpLCwtLCwsLCwtLCwvLCwsLCwsLCkpKSwsLCwsLCwsLCwsLP/AABEIALQBGAMBIgACEQEDEQH/xAAcAAEAAwADAQEAAAAAAAAAAAAABAUGAQIDBwj/xAA8EAABAwIEAwUECQMEAwAAAAABAAIDBBEFEiExBkFREyJhcYEyQpGhBxRSYnKxwdHhI5LwFRYzgkNT8f/EABoBAQADAQEBAAAAAAAAAAAAAAADBAUCAQb/xAAsEQACAgIBAwQABgIDAAAAAAAAAQIDBBExEiFBBRMiURRhcYGRwaGxIzLR/9oADAMBAAIRAxEAPwD7iiIgCIiAIiIAiIgCIiAIiIAiLzlmDdSbIDvdFVVPEcTOeY+CrJeLyfYZ8VNGicuERO6EeWaZzrKA/HYWyCNz8rnaNuLAnoCs/NxBO5p7o62G58FhsZxSasnDQxwII922WxBub9Fk5tmTRfCuMez8/wBE1Lrsi5b4PtQRZOHiOUDVoIGi9ouMR77CPELYeLYvBXWRW/Jplyqylx+GTQOsehVi14OxuoZRceUTJp8HZERcnoREQBERAEREAREQBERAEREAREQBERAEREAREQBcWS6XQBdJZg0XJsouJYk2FtzvyCzFTVPmddxIHIBWKaHZ3fBBbcofqWWIcTa5Yhc9VVSRyS6vf6KVSUTeimxUJVxKurgoSslPllVFhgUqLCwrNlKvZkFlzK9nGiAMLaN11NC3pf1VjNZouVm8b4p+qytBDXtJGYDQtubXv6rMv9UrpsVU29v/AAWK8WdickWL6HkRZQZcO8Fo8lwDy3XSSmBWjDIK7g0ZKXDdenkvWmqZ4dWuuOhV7LRqHNSKx7kZrTQ7rgnYbxOx5yv7jvkrtrr+KwVVRfwvfDMffAcr+8zbyUFuImuqsuV5PiRt1yvClqmyNDmm4K9gVna12Lie+DlERD0IiIAiIgCIiAIiIAiIgCIiAIiIAuCuVwUB0kkDRcqmrOKYmOMZuH27oItfy1XfimSRkGeLVzDmy/aHMDxXzKnjqKyqa97XNDXBzi4WsByH5LNnbkLJjCMfh2O2o9Dbfc2DM0ri9+vTwU6ClXvQ0wDdVJe5rATYmwubL6DIy66I7m9IxowlZLS7sQ0693yNY27iGgbkmwVSeKonN/pXe+5aWnTKerj0/NU88jpnXlcXeHuj0XtMPxEVNP4vycWzVL6ZclvU8Tt2hYZPvHRv7lVs2JVMnv5B0YLfMrvBTu5beCsoaPRWdV18Lf6lZ3ykUgw6V97ue64I1cT6ql/2VM+XNNIC0G+l8zrdei+giHS23kuW0wHiqGRTTfNWTitosV5FtcXGL5M5NHLGBkkePJx/VdoMfqI/aIkHRwsf7gr2WjBVZU0FuS0ITrmtSSK/uTj5JdJxJDIQH3id961v7lYPgB1Gqyk0eltPh8lxQ4m+A6d5nNh1A/D9lcyxfNf8HUchPtI0zqMW1sqavoW6gtVt/qTHxdo25G5FtR53UKkrWVLHGM3ynK4Hdp3sVRpza3a6ur5LlFqVM1Hr12KrDcQfTSWHeYTa3Raev4nigAMuZoPvWFh56rP1EFje3ksnxDVVVS4RmN32QbWZbrm2VL1izIjZX7Eez5f9F/C6Wn1M+wxyBwDgbggEEbEHYr0UDBaTsqeKMnMWMa0ne9hrbwU9dR3ruThERdAIiIAiIgCIiAIiIAiIgCIiALgrlQsVrOzic7w0XqXU9HjelsosfrO1kETdhulJR5d/gq+jZmOY7nVXlLCtSS9uKijInJzlslRs0CyXGdfUROLYgXNe3UMAJbpbUcgVq6+rEMZeeQ0HU8gskyN0ji9+rnG7jy8h4BULPT4Z0NWdkn/k7WT+G7pdym4bw2RjXySAgyEWadwBzI5brQwQ3KkxQnQDRWVLSADZXqYxxalXHhGdbbLIscmuTijprKeyJQq3E2Q6WzO+yDt4k8lS1FXNKe84gHkzRvx5rhVzt78Ilj7dXaXJo5aqNntPaPNwC6NxOE/+VnxWcgwtl7kfrdSRhoINm/FduiC5bOnclwjQslY72XB3kQV1lhuOqyk2G5dRccwRcH5L3o8ali0c7tW9He0PJ3P1XjxnzB7HvQl2ktFhU4de/RV8zRbKALjqND6q/patk7czD5jmPAhQ6vDwTfZe12tPUitbU4Pa4MnjOKTsjLImEtcLWbrbwt0U/wCjjDnMjllkOr3AZb3LcvNw5H9FIraEg3Go6jko1JXGCUSAd1xyyDr963UKlD0imNsr629vb0aEfUZSrVTXY0VZRAi4+Cz9dRnKdLcwtVJGHC4N7i4VbV0xcNdCFeot12ZxJHtwpiudnZuPeb16LRrBQSdhM1w01sVuopMwBHPVVcuvpl1LhmjjWdcNfR3RcLlVC0EREAREQBERAEREAREQBERAcLPcTTXyxjzK0JWRrJc9S7o1WcWO57+itky1A7UMNlc0zNFBgbqrHOGtLjsBf4Ka6TZRgZ7iGq7SURjZlifF38BdqeIutdQ4oy53aH3iT81e0cGytT1XBRRTt+ctnpHTa3UbGcT7EZGf8jhp90dT4qykkDGOedmgk+gWTbmleXuHecbnwHIen6qCmPuPqlwjuWqY9uWdRTknqTqeZJ5kqTJWw0zQZnhgOzTq4+TRqp1LRht3uIAGpubD1J2C+bjiymd27ph2kryQzoBqGgdOSq+o57piowW2eUYtt3yjFv8AY1Fd9IdHG28eec82saRl8XF1rKBTfS1Tu7ohlbITZocW5HH8Y2+C+ejEJYYXDLZsh1daxI+yHHZQqil7UZoWOa375Gh+6eayXnWtbb0ffXehYOPjf8sumWuW/Ovr+j6nT/SawydnUU5jbexcx2cMO3fbYEDxC0M0LCO0YRI37pDh5XC+QwYm1kBY8drJvnzFrh4Zbd7zUbhzih9LVxuYe457Y5GH2XNc4A3HUXvdSYXqFql0z7r7PhJ46k2l4Pq5ldG8SR90j5joRzC1FDVtnjzDQ7OB3aehVVXUJHdtca2UTCpHU84J0Y+zHX+RX0dkVbDqXKIaZ6fRPgtqmlN9Oar62iJbqAOo6rRTaqlxQm9xyUVNjbRzZX0vSO3DVVdjos1zGe7+E7fDZSK4krO4dUdlWNN9JO6f+23zstPVtXVsOi3f33LcXuK2ZvGW5mhw5aFajhat7SAa6t0WcxFmhHXX4KTwPUWe9nqu8iHVRv6JsZ9M9fZs1yuFysY1QiIgCIiAIiIAiIgCIiAIiIDpK6zT5LFUpzSPPUlbKp9h3kViqI6nzV7EXaRRy/BfU7dl1x+XLSyHqA0epsu1IVmuJ+JY+ys1xL77chYrOzvUI4c4dUW9vwMbHd29Mn0Dbtb0ACvYBos5wtVungY92hcNR5Et/RaKSXIwu+yC74K/ffFw9zxrf9mfGp+50fnoi8QT2jaz7ZsfIC5/JRcOh0v02Wd4v4oYA0xPJcO9zt5WWowyTPCx1rZmtcR0uL2+apenepRyq2oxa0WM3GlU02+zMR9I2ON+sxUsji2ANEkoabF5dewPhYbeK+Z4xVxfWD2IIj92+6+l/SjwyKmppuzkayV4Mbg7bKDcONuYJIXz88K9jNLd7ZmwuAc5oIbe9tjvqs7IlH3Jbez7b0v1CuvD6aV3rjuX7d/5ZIrqyeoijY9obGy3gSFbycS0wojCI/6nN2mnkuuNcUxOpGwsjDXDd2mqwxmzPHS6oxjK7vLwfNX5VvqNq9zSW+313Oauqu64UR7/APP5XaaQNd4L2qJ2OFgLeCuxWkuxs0ejKMn7k128fZ9s+jTGZKzDWmQlz4nuhzE6uDbOaSfJwHopWMRnKdT+xGoVd9D1bE7DQxgyujkd2v3nOOYO9W2H/Vaipli3fawOt/Fb9eUsal2zW1Fb/g+Qy6urMdcVyyxwuq7SCN/NzRfzGhUWvj3WWrOKuzq42QG8Ze2Ms90hxDTYcjrdbSRuvnoqmBnRyU7Ix134O8yh0NbMViF2vafEEehv+i3MozWtzFx6rPRPiY89sRYE2vyVVhvFDnV4ia4uieXCx1y2aSHDpt813merQ/ExxlF7XL8d9NE1GLKVLs2XldS6lvO1wonDDS2q10vorPFO64O9SqrB6suq2ArYi3KmX6FaDasRvlyuAuVhm2EREAREQBERAEREAREQBEQoDynHdPkViab23eB1W0qJg0a89B4rD1dUyCpEbjbtD6XPIr2n1Cimz2Zy+UivkUynHqj4NDRFZ3ibgmnyuqBnBuCWB3cOuulrj4rQYcVIxOHtIJGjcsNvPcfkrNtcJ2LrW0mU6pyjvT0U2FNDGta0WGgAGyvA0EWIuCLEdQdws1g8vdY7z0Whp33F1YyIJdvBSjLUt+TIY5wXTxSMkaHkOcQWF12A2uLaXtpzKvsPnAaB/gHRTsXpDJC4D2m99vmNf881R4ZWNtmJ16LnHprjU+haJMmyTacmZj6WYJGGGqaDkDTE8i/cObM0m2wNyL+C+UOxZwDgHGzvaF99b6r9IVkf1imljFiXscwA7XINr+tl+c8QpowXNdHle05XDUFpFwRZYmVTGuzeuTW9Kz/w/UtbUlpkB9YXbnVdHvy+al/UGhjXtIvzB5eSiSuFzdQxcXwW8f2ncnVFtf6Ixdc3QlD4KdQ4e6R7YommSRxs1oFyT+3ipjVyMpUrcu+z7D9EuDOp8PdK/eocJGi/uNBa0+t3H4K1xOcWcCMwcLEbet1MwykFNSw05OscbWEjmQNbeqqcQjMj2saDeQho8BzK+lw6YuHTNdtdz4O62Vl8rH5ZZcOcIwMEdSQ9zyMzQ9wc1p5EC29loHzWJuNtVyAGtDRsAGj00UWunysI5qnVTCL1BaTZzbdK17k9lBxHAx9+9oeh1uVaYVwlBSHO3M95FszzctB3DdBbms72Xa1ETN8zx8Abn5Bburcp8rGrU4Nr5a5/0W6pzjDp32IeIjPHfla3r0VPgFMfrYJ5KVVVTh3Qdzp5rxqan6gWzv8A6pO4BsfTqoMnOpwodFstOW9cslx6J2T3FdkboLso1BWNljZIw3a9oc3yIUlUF3RqhERegIiIAiIgCIiAIiIAuCuVwUBVcRYa+aEtidlkBzMJ2JHI+YXzdnDNS2pY+qs0A5vaDi4jy5XX1yypuJ6LPFmG7dVDHDpsvjZNdzyyySraiQ6Z+lwdFaQOus3hc991oadwAute+OjIi/sy1TEYKhzPd9pv4Xa/LVXdNUADfyXnxPQl8YlaLuj1828wqSlq9FZiverT8rkqXrpltGvhnuszjOH9jJnb/wAbzf8AC7p5KfQ1dzZWvdkYWPAcDoQq6bonvwdQmrV0SM/R1pZYKHxPwPS1we8xhlRlOWRpLbutpnto4XsplXhxg3BfHycBct8HfuutDXOLxfnp4KS2qF0dog6p0yPgeK0T6eQwyNdG5uha78weY8QvOLAaiWJ0sdPJJG3Rz2tJAPpqfRfoqpMMuksbJADpna12vqF3kq2tADSByAGw8rLMj6e0+S9V6j7UlJR2z884BwZVVcoYyNzG370j2ljGDmSXb+QX3jDcKpaOMMiYxhDQwvDAHvsLXc7ckr0rK1rB3u9fXQqqxCcEjIbAjQHV3oFoY+Ek9sZfqE8xra0j3xSpy6k6HXN4eSlcO0JcfrDxbTLEDuG83nxK8MO4fdI4PqPZb7EfXxd+y0Ujw0KxbYkvbh+5T7JdjrKQNSVQ4xW5hcaKTiVZ0VPiLrRhoGaR5DWD+F1RVppsjhHuSOD6XPO+Y7MGRv4nb/AfmtFWuITCMPFPA1nTVx6uO/7ei8cSq8zdP8Chss925tccfsX+ChxCotr6qr/2vW11nBzezvbO52oH4Lar2rXF7gwbk2X0fCKMRQsZ0Gqreq4dNkYOa+S4/QvYU5Rb1wc4ThzaeGOFu0bQwE87c1NXC5VBLS0XQiIvQEREAREQBERAEREAREQBdJYw4EHmu64KAwNTAYZiw7XuFbUdTop3EmF9ozM32m6rNUNVbQ7jda9cveh+aMq2Hty/I1cUgOn/AM8lnqzh8skc5hGSxdbm3nbyVnSzqi4umq2F3YMfIx4A7guWm1iCBrbxWRn35ONDeOu77ff7klFVdz6bODiknDgSx18pyuHNvNW2H1lzYrK8OYTUU7XTzRuaJLXB3aB7zm8t1eOmAGdupOlxtZaOJKd9EZWr5My8uqNNzUODSRVA23UKrwKN+rCYndWbX/CdFW0tb4q5bUAaE6pKEq38TuFu1qSKSXh6o92Vj+feBafWyjSYHVuN3GP+4/kAtQ2W+xXR8/iu45Ni+v4D6PCM4eFnuN5JvRo/Uq0oMJihNw3M77Tu8706eimF99V4uq2AnWy9lbZNabIHJ+DmWryqIa3OchsL81414uMzNQVUunLLvOhGgG5JOmymrpTX5nK7k52HudmcNWt2PVeXC9KJJH1D3h7mksa37HiRyJUDEJq5kADYnuDxc5BmcPBzRqF78GYVLBHJJMCx0hBDTuAPeI5G6wqs3NllTpml0ccfX5/mbTxqYUKafyNHVTqvkF2PcdABr+y7SS5nWv5qurqoyuEEXPR1lu1w0Unt6SPThPDe2nMpHdbst+AoOEYaIImsHLdT1nZV3vWb8eDYpr9uCQREVUmCIiAIiIAiIgCIiAIiIAiIgCIiA6kLJ8RYKWHtYxpzAWtK6vZcWOoUtVjrltEdlamtMxWGYgDoVbxy2UHGuHix3aRbbkLpR1wNgdORC0n02LqiZU4ut9y/ieHA3FxzvrfwVNXcNjV0ByHct90+XRe5rbHKNl7R1Sgip1vqieNqa0zNSvMLh2jHRnyu0+ThcL3/ANRY83Y/fr+hWpuHN71iDyOyrajhqlk1yZD9wlvyGinjkQf/AHT/AG/8I/YXhkOGtAOrsviCvOrr7aa9bnmlVw4ynaZmue8M72R1iCOayPEPExqZWNhFjdrW5dSTdY+d6mqMiFdcOpPl8fwXKMBWRc5S4NSzGAGkl/LZVM+KC+pWipuE4x7T3uPMd0D5BWNNhMMWojF+p1PzW4smmHeKbKSp0+5lqKOonsI2ljPtP0HmBuSr6gwZkXece0fvmP6DkrP6026h18ttRqCoZXTsetaR70RXBzUVC4fUgxEkX5Kolnc7QA+fJV9bVveRCy5625qSGPvR4+70jitxIkdmwanTRafhfh/sW9o/V7uvJccPcLtitI/V518lo7KDKyU17dfHl/ZpY+P0fKXIXK4XKzS6EREAREQBERAEREAREQBERAEREAREQBcLlEB1LVRYrw2HkvjOV3yKvrJZdwslB7icTgprTMdHQS2d2lu58eu/JQ6DFGvvlN8ps4HcdD5L140wqsLy6mBkY8AOa0gOB22O4KhcN8CTsjfJI7JI8jug3s0XIzEc9VUxszLnltXaUP0/zsjsxa1V8OTRSzmwI2svJtb4qqqMMqo+RcPBRzijxo+M/A3X0UaotfFpmX0yjyainqS69tR4qC2ggieZGwxskJ3a0A/wqVuO5dG6Lydi9+a8/BbltoKxryaaOvIOiYhXW00CzkWJO90/IlcuhmkOgJv4Fd/hknt6OW2+CdJW3NgpNMxxYSLWGpJ3NunRQqfhSaT2jlC6cQcN1cUYbS3laRZ7QbOBvvruFmer3Tro1iv5b/hff0XcbH65btXYYbM6re5jCAGaOHPXYrWYZgbIdQLu6rP/AEfcKy03aTT6SSANDb3ytBvqetytmAq1WTfOmKs58+NlpY1dcm4IBcoiEwREQBERAEREAREQBERAEREAREQBERAEREAREQBERAdbLmyIuUAQvGSlY7doPouUXa7DRGfgsJ3jb8F5/wC34P8A1hEXfuT+2c9Efo9o8JibtG0eiktiA2ACIo5Tk+WdJJHdcWRFz4ByuURegIiL0BERAEREAREQBERAEREB/9k=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Shape 727" descr="data:image/jpeg;base64,/9j/4AAQSkZJRgABAQAAAQABAAD/2wCEAAkGBhMREBUSEhIVEhUWFxgSFBcUFRUUFRUXFxUVFBgUFxQXGyYeFxojGRUUHy8gIycpLCwsFR4xNTAqNSYrLCkBCQoKDgwOGg8PGiwkHyIqKS81LDA0LCwsMiwsLCwpLCwtLCwsLCwtLCwvLCwsLCwsLCkpKSwsLCwsLCwsLCwsLP/AABEIALQBGAMBIgACEQEDEQH/xAAcAAEAAwADAQEAAAAAAAAAAAAABAUGAQIDBwj/xAA8EAABAwIEAwUECQMEAwAAAAABAAIDBBEFEiExBkFREyJhcYEyQpGhBxRSYnKxwdHhI5LwFRYzgkNT8f/EABoBAQADAQEBAAAAAAAAAAAAAAADBAUCAQb/xAAsEQACAgIBAwQABgIDAAAAAAAAAQIDBBExEiFBBRMiURRhcYGRwaGxIzLR/9oADAMBAAIRAxEAPwD7iiIgCIiAIiIAiIgCIiAIiIAiLzlmDdSbIDvdFVVPEcTOeY+CrJeLyfYZ8VNGicuERO6EeWaZzrKA/HYWyCNz8rnaNuLAnoCs/NxBO5p7o62G58FhsZxSasnDQxwII922WxBub9Fk5tmTRfCuMez8/wBE1Lrsi5b4PtQRZOHiOUDVoIGi9ouMR77CPELYeLYvBXWRW/Jplyqylx+GTQOsehVi14OxuoZRceUTJp8HZERcnoREQBERAEREAREQBERAEREAREQBERAEREAREQBcWS6XQBdJZg0XJsouJYk2FtzvyCzFTVPmddxIHIBWKaHZ3fBBbcofqWWIcTa5Yhc9VVSRyS6vf6KVSUTeimxUJVxKurgoSslPllVFhgUqLCwrNlKvZkFlzK9nGiAMLaN11NC3pf1VjNZouVm8b4p+qytBDXtJGYDQtubXv6rMv9UrpsVU29v/AAWK8WdickWL6HkRZQZcO8Fo8lwDy3XSSmBWjDIK7g0ZKXDdenkvWmqZ4dWuuOhV7LRqHNSKx7kZrTQ7rgnYbxOx5yv7jvkrtrr+KwVVRfwvfDMffAcr+8zbyUFuImuqsuV5PiRt1yvClqmyNDmm4K9gVna12Lie+DlERD0IiIAiIgCIiAIiIAiIgCIiAIiIAuCuVwUB0kkDRcqmrOKYmOMZuH27oItfy1XfimSRkGeLVzDmy/aHMDxXzKnjqKyqa97XNDXBzi4WsByH5LNnbkLJjCMfh2O2o9Dbfc2DM0ri9+vTwU6ClXvQ0wDdVJe5rATYmwubL6DIy66I7m9IxowlZLS7sQ0693yNY27iGgbkmwVSeKonN/pXe+5aWnTKerj0/NU88jpnXlcXeHuj0XtMPxEVNP4vycWzVL6ZclvU8Tt2hYZPvHRv7lVs2JVMnv5B0YLfMrvBTu5beCsoaPRWdV18Lf6lZ3ykUgw6V97ue64I1cT6ql/2VM+XNNIC0G+l8zrdei+giHS23kuW0wHiqGRTTfNWTitosV5FtcXGL5M5NHLGBkkePJx/VdoMfqI/aIkHRwsf7gr2WjBVZU0FuS0ITrmtSSK/uTj5JdJxJDIQH3id961v7lYPgB1Gqyk0eltPh8lxQ4m+A6d5nNh1A/D9lcyxfNf8HUchPtI0zqMW1sqavoW6gtVt/qTHxdo25G5FtR53UKkrWVLHGM3ynK4Hdp3sVRpza3a6ur5LlFqVM1Hr12KrDcQfTSWHeYTa3Raev4nigAMuZoPvWFh56rP1EFje3ksnxDVVVS4RmN32QbWZbrm2VL1izIjZX7Eez5f9F/C6Wn1M+wxyBwDgbggEEbEHYr0UDBaTsqeKMnMWMa0ne9hrbwU9dR3ruThERdAIiIAiIgCIiAIiIAiIgCIiALgrlQsVrOzic7w0XqXU9HjelsosfrO1kETdhulJR5d/gq+jZmOY7nVXlLCtSS9uKijInJzlslRs0CyXGdfUROLYgXNe3UMAJbpbUcgVq6+rEMZeeQ0HU8gskyN0ji9+rnG7jy8h4BULPT4Z0NWdkn/k7WT+G7pdym4bw2RjXySAgyEWadwBzI5brQwQ3KkxQnQDRWVLSADZXqYxxalXHhGdbbLIscmuTijprKeyJQq3E2Q6WzO+yDt4k8lS1FXNKe84gHkzRvx5rhVzt78Ilj7dXaXJo5aqNntPaPNwC6NxOE/+VnxWcgwtl7kfrdSRhoINm/FduiC5bOnclwjQslY72XB3kQV1lhuOqyk2G5dRccwRcH5L3o8ali0c7tW9He0PJ3P1XjxnzB7HvQl2ktFhU4de/RV8zRbKALjqND6q/patk7czD5jmPAhQ6vDwTfZe12tPUitbU4Pa4MnjOKTsjLImEtcLWbrbwt0U/wCjjDnMjllkOr3AZb3LcvNw5H9FIraEg3Go6jko1JXGCUSAd1xyyDr963UKlD0imNsr629vb0aEfUZSrVTXY0VZRAi4+Cz9dRnKdLcwtVJGHC4N7i4VbV0xcNdCFeot12ZxJHtwpiudnZuPeb16LRrBQSdhM1w01sVuopMwBHPVVcuvpl1LhmjjWdcNfR3RcLlVC0EREAREQBERAEREAREQBERAcLPcTTXyxjzK0JWRrJc9S7o1WcWO57+itky1A7UMNlc0zNFBgbqrHOGtLjsBf4Ka6TZRgZ7iGq7SURjZlifF38BdqeIutdQ4oy53aH3iT81e0cGytT1XBRRTt+ctnpHTa3UbGcT7EZGf8jhp90dT4qykkDGOedmgk+gWTbmleXuHecbnwHIen6qCmPuPqlwjuWqY9uWdRTknqTqeZJ5kqTJWw0zQZnhgOzTq4+TRqp1LRht3uIAGpubD1J2C+bjiymd27ph2kryQzoBqGgdOSq+o57piowW2eUYtt3yjFv8AY1Fd9IdHG28eec82saRl8XF1rKBTfS1Tu7ohlbITZocW5HH8Y2+C+ejEJYYXDLZsh1daxI+yHHZQqil7UZoWOa375Gh+6eayXnWtbb0ffXehYOPjf8sumWuW/Ovr+j6nT/SawydnUU5jbexcx2cMO3fbYEDxC0M0LCO0YRI37pDh5XC+QwYm1kBY8drJvnzFrh4Zbd7zUbhzih9LVxuYe457Y5GH2XNc4A3HUXvdSYXqFql0z7r7PhJ46k2l4Pq5ldG8SR90j5joRzC1FDVtnjzDQ7OB3aehVVXUJHdtca2UTCpHU84J0Y+zHX+RX0dkVbDqXKIaZ6fRPgtqmlN9Oar62iJbqAOo6rRTaqlxQm9xyUVNjbRzZX0vSO3DVVdjos1zGe7+E7fDZSK4krO4dUdlWNN9JO6f+23zstPVtXVsOi3f33LcXuK2ZvGW5mhw5aFajhat7SAa6t0WcxFmhHXX4KTwPUWe9nqu8iHVRv6JsZ9M9fZs1yuFysY1QiIgCIiAIiIAiIgCIiAIiIDpK6zT5LFUpzSPPUlbKp9h3kViqI6nzV7EXaRRy/BfU7dl1x+XLSyHqA0epsu1IVmuJ+JY+ys1xL77chYrOzvUI4c4dUW9vwMbHd29Mn0Dbtb0ACvYBos5wtVungY92hcNR5Et/RaKSXIwu+yC74K/ffFw9zxrf9mfGp+50fnoi8QT2jaz7ZsfIC5/JRcOh0v02Wd4v4oYA0xPJcO9zt5WWowyTPCx1rZmtcR0uL2+apenepRyq2oxa0WM3GlU02+zMR9I2ON+sxUsji2ANEkoabF5dewPhYbeK+Z4xVxfWD2IIj92+6+l/SjwyKmppuzkayV4Mbg7bKDcONuYJIXz88K9jNLd7ZmwuAc5oIbe9tjvqs7IlH3Jbez7b0v1CuvD6aV3rjuX7d/5ZIrqyeoijY9obGy3gSFbycS0wojCI/6nN2mnkuuNcUxOpGwsjDXDd2mqwxmzPHS6oxjK7vLwfNX5VvqNq9zSW+313Oauqu64UR7/APP5XaaQNd4L2qJ2OFgLeCuxWkuxs0ejKMn7k128fZ9s+jTGZKzDWmQlz4nuhzE6uDbOaSfJwHopWMRnKdT+xGoVd9D1bE7DQxgyujkd2v3nOOYO9W2H/Vaipli3fawOt/Fb9eUsal2zW1Fb/g+Qy6urMdcVyyxwuq7SCN/NzRfzGhUWvj3WWrOKuzq42QG8Ze2Ms90hxDTYcjrdbSRuvnoqmBnRyU7Ix134O8yh0NbMViF2vafEEehv+i3MozWtzFx6rPRPiY89sRYE2vyVVhvFDnV4ia4uieXCx1y2aSHDpt813merQ/ExxlF7XL8d9NE1GLKVLs2XldS6lvO1wonDDS2q10vorPFO64O9SqrB6suq2ArYi3KmX6FaDasRvlyuAuVhm2EREAREQBERAEREAREQBEQoDynHdPkViab23eB1W0qJg0a89B4rD1dUyCpEbjbtD6XPIr2n1Cimz2Zy+UivkUynHqj4NDRFZ3ibgmnyuqBnBuCWB3cOuulrj4rQYcVIxOHtIJGjcsNvPcfkrNtcJ2LrW0mU6pyjvT0U2FNDGta0WGgAGyvA0EWIuCLEdQdws1g8vdY7z0Whp33F1YyIJdvBSjLUt+TIY5wXTxSMkaHkOcQWF12A2uLaXtpzKvsPnAaB/gHRTsXpDJC4D2m99vmNf881R4ZWNtmJ16LnHprjU+haJMmyTacmZj6WYJGGGqaDkDTE8i/cObM0m2wNyL+C+UOxZwDgHGzvaF99b6r9IVkf1imljFiXscwA7XINr+tl+c8QpowXNdHle05XDUFpFwRZYmVTGuzeuTW9Kz/w/UtbUlpkB9YXbnVdHvy+al/UGhjXtIvzB5eSiSuFzdQxcXwW8f2ncnVFtf6Ixdc3QlD4KdQ4e6R7YommSRxs1oFyT+3ipjVyMpUrcu+z7D9EuDOp8PdK/eocJGi/uNBa0+t3H4K1xOcWcCMwcLEbet1MwykFNSw05OscbWEjmQNbeqqcQjMj2saDeQho8BzK+lw6YuHTNdtdz4O62Vl8rH5ZZcOcIwMEdSQ9zyMzQ9wc1p5EC29loHzWJuNtVyAGtDRsAGj00UWunysI5qnVTCL1BaTZzbdK17k9lBxHAx9+9oeh1uVaYVwlBSHO3M95FszzctB3DdBbms72Xa1ETN8zx8Abn5Bburcp8rGrU4Nr5a5/0W6pzjDp32IeIjPHfla3r0VPgFMfrYJ5KVVVTh3Qdzp5rxqan6gWzv8A6pO4BsfTqoMnOpwodFstOW9cslx6J2T3FdkboLso1BWNljZIw3a9oc3yIUlUF3RqhERegIiIAiIgCIiAIiIAuCuVwUBVcRYa+aEtidlkBzMJ2JHI+YXzdnDNS2pY+qs0A5vaDi4jy5XX1yypuJ6LPFmG7dVDHDpsvjZNdzyyySraiQ6Z+lwdFaQOus3hc991oadwAute+OjIi/sy1TEYKhzPd9pv4Xa/LVXdNUADfyXnxPQl8YlaLuj1828wqSlq9FZiverT8rkqXrpltGvhnuszjOH9jJnb/wAbzf8AC7p5KfQ1dzZWvdkYWPAcDoQq6bonvwdQmrV0SM/R1pZYKHxPwPS1we8xhlRlOWRpLbutpnto4XsplXhxg3BfHycBct8HfuutDXOLxfnp4KS2qF0dog6p0yPgeK0T6eQwyNdG5uha78weY8QvOLAaiWJ0sdPJJG3Rz2tJAPpqfRfoqpMMuksbJADpna12vqF3kq2tADSByAGw8rLMj6e0+S9V6j7UlJR2z884BwZVVcoYyNzG370j2ljGDmSXb+QX3jDcKpaOMMiYxhDQwvDAHvsLXc7ckr0rK1rB3u9fXQqqxCcEjIbAjQHV3oFoY+Ek9sZfqE8xra0j3xSpy6k6HXN4eSlcO0JcfrDxbTLEDuG83nxK8MO4fdI4PqPZb7EfXxd+y0Ujw0KxbYkvbh+5T7JdjrKQNSVQ4xW5hcaKTiVZ0VPiLrRhoGaR5DWD+F1RVppsjhHuSOD6XPO+Y7MGRv4nb/AfmtFWuITCMPFPA1nTVx6uO/7ei8cSq8zdP8Chss925tccfsX+ChxCotr6qr/2vW11nBzezvbO52oH4Lar2rXF7gwbk2X0fCKMRQsZ0Gqreq4dNkYOa+S4/QvYU5Rb1wc4ThzaeGOFu0bQwE87c1NXC5VBLS0XQiIvQEREAREQBERAEREAREQBdJYw4EHmu64KAwNTAYZiw7XuFbUdTop3EmF9ozM32m6rNUNVbQ7jda9cveh+aMq2Hty/I1cUgOn/AM8lnqzh8skc5hGSxdbm3nbyVnSzqi4umq2F3YMfIx4A7guWm1iCBrbxWRn35ONDeOu77ff7klFVdz6bODiknDgSx18pyuHNvNW2H1lzYrK8OYTUU7XTzRuaJLXB3aB7zm8t1eOmAGdupOlxtZaOJKd9EZWr5My8uqNNzUODSRVA23UKrwKN+rCYndWbX/CdFW0tb4q5bUAaE6pKEq38TuFu1qSKSXh6o92Vj+feBafWyjSYHVuN3GP+4/kAtQ2W+xXR8/iu45Ni+v4D6PCM4eFnuN5JvRo/Uq0oMJihNw3M77Tu8706eimF99V4uq2AnWy9lbZNabIHJ+DmWryqIa3OchsL81414uMzNQVUunLLvOhGgG5JOmymrpTX5nK7k52HudmcNWt2PVeXC9KJJH1D3h7mksa37HiRyJUDEJq5kADYnuDxc5BmcPBzRqF78GYVLBHJJMCx0hBDTuAPeI5G6wqs3NllTpml0ccfX5/mbTxqYUKafyNHVTqvkF2PcdABr+y7SS5nWv5qurqoyuEEXPR1lu1w0Unt6SPThPDe2nMpHdbst+AoOEYaIImsHLdT1nZV3vWb8eDYpr9uCQREVUmCIiAIiIAiIgCIiAIiIAiIgCIiA6kLJ8RYKWHtYxpzAWtK6vZcWOoUtVjrltEdlamtMxWGYgDoVbxy2UHGuHix3aRbbkLpR1wNgdORC0n02LqiZU4ut9y/ieHA3FxzvrfwVNXcNjV0ByHct90+XRe5rbHKNl7R1Sgip1vqieNqa0zNSvMLh2jHRnyu0+ThcL3/ANRY83Y/fr+hWpuHN71iDyOyrajhqlk1yZD9wlvyGinjkQf/AHT/AG/8I/YXhkOGtAOrsviCvOrr7aa9bnmlVw4ynaZmue8M72R1iCOayPEPExqZWNhFjdrW5dSTdY+d6mqMiFdcOpPl8fwXKMBWRc5S4NSzGAGkl/LZVM+KC+pWipuE4x7T3uPMd0D5BWNNhMMWojF+p1PzW4smmHeKbKSp0+5lqKOonsI2ljPtP0HmBuSr6gwZkXece0fvmP6DkrP6026h18ttRqCoZXTsetaR70RXBzUVC4fUgxEkX5Kolnc7QA+fJV9bVveRCy5625qSGPvR4+70jitxIkdmwanTRafhfh/sW9o/V7uvJccPcLtitI/V518lo7KDKyU17dfHl/ZpY+P0fKXIXK4XKzS6EREAREQBERAEREAREQBERAEREAREQBcLlEB1LVRYrw2HkvjOV3yKvrJZdwslB7icTgprTMdHQS2d2lu58eu/JQ6DFGvvlN8ps4HcdD5L140wqsLy6mBkY8AOa0gOB22O4KhcN8CTsjfJI7JI8jug3s0XIzEc9VUxszLnltXaUP0/zsjsxa1V8OTRSzmwI2svJtb4qqqMMqo+RcPBRzijxo+M/A3X0UaotfFpmX0yjyainqS69tR4qC2ggieZGwxskJ3a0A/wqVuO5dG6Lydi9+a8/BbltoKxryaaOvIOiYhXW00CzkWJO90/IlcuhmkOgJv4Fd/hknt6OW2+CdJW3NgpNMxxYSLWGpJ3NunRQqfhSaT2jlC6cQcN1cUYbS3laRZ7QbOBvvruFmer3Tro1iv5b/hff0XcbH65btXYYbM6re5jCAGaOHPXYrWYZgbIdQLu6rP/AEfcKy03aTT6SSANDb3ytBvqetytmAq1WTfOmKs58+NlpY1dcm4IBcoiEwREQBERAEREAREQBERAEREAREQBERAEREAREQBERAdbLmyIuUAQvGSlY7doPouUXa7DRGfgsJ3jb8F5/wC34P8A1hEXfuT+2c9Efo9o8JibtG0eiktiA2ACIo5Tk+WdJJHdcWRFz4ByuURegIiL0BERAEREAREQBERAEREB/9k=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Shape 728" descr="data:image/jpeg;base64,/9j/4AAQSkZJRgABAQAAAQABAAD/2wCEAAkGBhMREBUSEhIVEhUWFxgSFBcUFRUUFRUXFxUVFBgUFxQXGyYeFxojGRUUHy8gIycpLCwsFR4xNTAqNSYrLCkBCQoKDgwOGg8PGiwkHyIqKS81LDA0LCwsMiwsLCwpLCwtLCwsLCwtLCwvLCwsLCwsLCkpKSwsLCwsLCwsLCwsLP/AABEIALQBGAMBIgACEQEDEQH/xAAcAAEAAwADAQEAAAAAAAAAAAAABAUGAQIDBwj/xAA8EAABAwIEAwUECQMEAwAAAAABAAIDBBEFEiExBkFREyJhcYEyQpGhBxRSYnKxwdHhI5LwFRYzgkNT8f/EABoBAQADAQEBAAAAAAAAAAAAAAADBAUCAQb/xAAsEQACAgIBAwQABgIDAAAAAAAAAQIDBBExEiFBBRMiURRhcYGRwaGxIzLR/9oADAMBAAIRAxEAPwD7iiIgCIiAIiIAiIgCIiAIiIAiLzlmDdSbIDvdFVVPEcTOeY+CrJeLyfYZ8VNGicuERO6EeWaZzrKA/HYWyCNz8rnaNuLAnoCs/NxBO5p7o62G58FhsZxSasnDQxwII922WxBub9Fk5tmTRfCuMez8/wBE1Lrsi5b4PtQRZOHiOUDVoIGi9ouMR77CPELYeLYvBXWRW/Jplyqylx+GTQOsehVi14OxuoZRceUTJp8HZERcnoREQBERAEREAREQBERAEREAREQBERAEREAREQBcWS6XQBdJZg0XJsouJYk2FtzvyCzFTVPmddxIHIBWKaHZ3fBBbcofqWWIcTa5Yhc9VVSRyS6vf6KVSUTeimxUJVxKurgoSslPllVFhgUqLCwrNlKvZkFlzK9nGiAMLaN11NC3pf1VjNZouVm8b4p+qytBDXtJGYDQtubXv6rMv9UrpsVU29v/AAWK8WdickWL6HkRZQZcO8Fo8lwDy3XSSmBWjDIK7g0ZKXDdenkvWmqZ4dWuuOhV7LRqHNSKx7kZrTQ7rgnYbxOx5yv7jvkrtrr+KwVVRfwvfDMffAcr+8zbyUFuImuqsuV5PiRt1yvClqmyNDmm4K9gVna12Lie+DlERD0IiIAiIgCIiAIiIAiIgCIiAIiIAuCuVwUB0kkDRcqmrOKYmOMZuH27oItfy1XfimSRkGeLVzDmy/aHMDxXzKnjqKyqa97XNDXBzi4WsByH5LNnbkLJjCMfh2O2o9Dbfc2DM0ri9+vTwU6ClXvQ0wDdVJe5rATYmwubL6DIy66I7m9IxowlZLS7sQ0693yNY27iGgbkmwVSeKonN/pXe+5aWnTKerj0/NU88jpnXlcXeHuj0XtMPxEVNP4vycWzVL6ZclvU8Tt2hYZPvHRv7lVs2JVMnv5B0YLfMrvBTu5beCsoaPRWdV18Lf6lZ3ykUgw6V97ue64I1cT6ql/2VM+XNNIC0G+l8zrdei+giHS23kuW0wHiqGRTTfNWTitosV5FtcXGL5M5NHLGBkkePJx/VdoMfqI/aIkHRwsf7gr2WjBVZU0FuS0ITrmtSSK/uTj5JdJxJDIQH3id961v7lYPgB1Gqyk0eltPh8lxQ4m+A6d5nNh1A/D9lcyxfNf8HUchPtI0zqMW1sqavoW6gtVt/qTHxdo25G5FtR53UKkrWVLHGM3ynK4Hdp3sVRpza3a6ur5LlFqVM1Hr12KrDcQfTSWHeYTa3Raev4nigAMuZoPvWFh56rP1EFje3ksnxDVVVS4RmN32QbWZbrm2VL1izIjZX7Eez5f9F/C6Wn1M+wxyBwDgbggEEbEHYr0UDBaTsqeKMnMWMa0ne9hrbwU9dR3ruThERdAIiIAiIgCIiAIiIAiIgCIiALgrlQsVrOzic7w0XqXU9HjelsosfrO1kETdhulJR5d/gq+jZmOY7nVXlLCtSS9uKijInJzlslRs0CyXGdfUROLYgXNe3UMAJbpbUcgVq6+rEMZeeQ0HU8gskyN0ji9+rnG7jy8h4BULPT4Z0NWdkn/k7WT+G7pdym4bw2RjXySAgyEWadwBzI5brQwQ3KkxQnQDRWVLSADZXqYxxalXHhGdbbLIscmuTijprKeyJQq3E2Q6WzO+yDt4k8lS1FXNKe84gHkzRvx5rhVzt78Ilj7dXaXJo5aqNntPaPNwC6NxOE/+VnxWcgwtl7kfrdSRhoINm/FduiC5bOnclwjQslY72XB3kQV1lhuOqyk2G5dRccwRcH5L3o8ali0c7tW9He0PJ3P1XjxnzB7HvQl2ktFhU4de/RV8zRbKALjqND6q/patk7czD5jmPAhQ6vDwTfZe12tPUitbU4Pa4MnjOKTsjLImEtcLWbrbwt0U/wCjjDnMjllkOr3AZb3LcvNw5H9FIraEg3Go6jko1JXGCUSAd1xyyDr963UKlD0imNsr629vb0aEfUZSrVTXY0VZRAi4+Cz9dRnKdLcwtVJGHC4N7i4VbV0xcNdCFeot12ZxJHtwpiudnZuPeb16LRrBQSdhM1w01sVuopMwBHPVVcuvpl1LhmjjWdcNfR3RcLlVC0EREAREQBERAEREAREQBERAcLPcTTXyxjzK0JWRrJc9S7o1WcWO57+itky1A7UMNlc0zNFBgbqrHOGtLjsBf4Ka6TZRgZ7iGq7SURjZlifF38BdqeIutdQ4oy53aH3iT81e0cGytT1XBRRTt+ctnpHTa3UbGcT7EZGf8jhp90dT4qykkDGOedmgk+gWTbmleXuHecbnwHIen6qCmPuPqlwjuWqY9uWdRTknqTqeZJ5kqTJWw0zQZnhgOzTq4+TRqp1LRht3uIAGpubD1J2C+bjiymd27ph2kryQzoBqGgdOSq+o57piowW2eUYtt3yjFv8AY1Fd9IdHG28eec82saRl8XF1rKBTfS1Tu7ohlbITZocW5HH8Y2+C+ejEJYYXDLZsh1daxI+yHHZQqil7UZoWOa375Gh+6eayXnWtbb0ffXehYOPjf8sumWuW/Ovr+j6nT/SawydnUU5jbexcx2cMO3fbYEDxC0M0LCO0YRI37pDh5XC+QwYm1kBY8drJvnzFrh4Zbd7zUbhzih9LVxuYe457Y5GH2XNc4A3HUXvdSYXqFql0z7r7PhJ46k2l4Pq5ldG8SR90j5joRzC1FDVtnjzDQ7OB3aehVVXUJHdtca2UTCpHU84J0Y+zHX+RX0dkVbDqXKIaZ6fRPgtqmlN9Oar62iJbqAOo6rRTaqlxQm9xyUVNjbRzZX0vSO3DVVdjos1zGe7+E7fDZSK4krO4dUdlWNN9JO6f+23zstPVtXVsOi3f33LcXuK2ZvGW5mhw5aFajhat7SAa6t0WcxFmhHXX4KTwPUWe9nqu8iHVRv6JsZ9M9fZs1yuFysY1QiIgCIiAIiIAiIgCIiAIiIDpK6zT5LFUpzSPPUlbKp9h3kViqI6nzV7EXaRRy/BfU7dl1x+XLSyHqA0epsu1IVmuJ+JY+ys1xL77chYrOzvUI4c4dUW9vwMbHd29Mn0Dbtb0ACvYBos5wtVungY92hcNR5Et/RaKSXIwu+yC74K/ffFw9zxrf9mfGp+50fnoi8QT2jaz7ZsfIC5/JRcOh0v02Wd4v4oYA0xPJcO9zt5WWowyTPCx1rZmtcR0uL2+apenepRyq2oxa0WM3GlU02+zMR9I2ON+sxUsji2ANEkoabF5dewPhYbeK+Z4xVxfWD2IIj92+6+l/SjwyKmppuzkayV4Mbg7bKDcONuYJIXz88K9jNLd7ZmwuAc5oIbe9tjvqs7IlH3Jbez7b0v1CuvD6aV3rjuX7d/5ZIrqyeoijY9obGy3gSFbycS0wojCI/6nN2mnkuuNcUxOpGwsjDXDd2mqwxmzPHS6oxjK7vLwfNX5VvqNq9zSW+313Oauqu64UR7/APP5XaaQNd4L2qJ2OFgLeCuxWkuxs0ejKMn7k128fZ9s+jTGZKzDWmQlz4nuhzE6uDbOaSfJwHopWMRnKdT+xGoVd9D1bE7DQxgyujkd2v3nOOYO9W2H/Vaipli3fawOt/Fb9eUsal2zW1Fb/g+Qy6urMdcVyyxwuq7SCN/NzRfzGhUWvj3WWrOKuzq42QG8Ze2Ms90hxDTYcjrdbSRuvnoqmBnRyU7Ix134O8yh0NbMViF2vafEEehv+i3MozWtzFx6rPRPiY89sRYE2vyVVhvFDnV4ia4uieXCx1y2aSHDpt813merQ/ExxlF7XL8d9NE1GLKVLs2XldS6lvO1wonDDS2q10vorPFO64O9SqrB6suq2ArYi3KmX6FaDasRvlyuAuVhm2EREAREQBERAEREAREQBEQoDynHdPkViab23eB1W0qJg0a89B4rD1dUyCpEbjbtD6XPIr2n1Cimz2Zy+UivkUynHqj4NDRFZ3ibgmnyuqBnBuCWB3cOuulrj4rQYcVIxOHtIJGjcsNvPcfkrNtcJ2LrW0mU6pyjvT0U2FNDGta0WGgAGyvA0EWIuCLEdQdws1g8vdY7z0Whp33F1YyIJdvBSjLUt+TIY5wXTxSMkaHkOcQWF12A2uLaXtpzKvsPnAaB/gHRTsXpDJC4D2m99vmNf881R4ZWNtmJ16LnHprjU+haJMmyTacmZj6WYJGGGqaDkDTE8i/cObM0m2wNyL+C+UOxZwDgHGzvaF99b6r9IVkf1imljFiXscwA7XINr+tl+c8QpowXNdHle05XDUFpFwRZYmVTGuzeuTW9Kz/w/UtbUlpkB9YXbnVdHvy+al/UGhjXtIvzB5eSiSuFzdQxcXwW8f2ncnVFtf6Ixdc3QlD4KdQ4e6R7YommSRxs1oFyT+3ipjVyMpUrcu+z7D9EuDOp8PdK/eocJGi/uNBa0+t3H4K1xOcWcCMwcLEbet1MwykFNSw05OscbWEjmQNbeqqcQjMj2saDeQho8BzK+lw6YuHTNdtdz4O62Vl8rH5ZZcOcIwMEdSQ9zyMzQ9wc1p5EC29loHzWJuNtVyAGtDRsAGj00UWunysI5qnVTCL1BaTZzbdK17k9lBxHAx9+9oeh1uVaYVwlBSHO3M95FszzctB3DdBbms72Xa1ETN8zx8Abn5Bburcp8rGrU4Nr5a5/0W6pzjDp32IeIjPHfla3r0VPgFMfrYJ5KVVVTh3Qdzp5rxqan6gWzv8A6pO4BsfTqoMnOpwodFstOW9cslx6J2T3FdkboLso1BWNljZIw3a9oc3yIUlUF3RqhERegIiIAiIgCIiAIiIAuCuVwUBVcRYa+aEtidlkBzMJ2JHI+YXzdnDNS2pY+qs0A5vaDi4jy5XX1yypuJ6LPFmG7dVDHDpsvjZNdzyyySraiQ6Z+lwdFaQOus3hc991oadwAute+OjIi/sy1TEYKhzPd9pv4Xa/LVXdNUADfyXnxPQl8YlaLuj1828wqSlq9FZiverT8rkqXrpltGvhnuszjOH9jJnb/wAbzf8AC7p5KfQ1dzZWvdkYWPAcDoQq6bonvwdQmrV0SM/R1pZYKHxPwPS1we8xhlRlOWRpLbutpnto4XsplXhxg3BfHycBct8HfuutDXOLxfnp4KS2qF0dog6p0yPgeK0T6eQwyNdG5uha78weY8QvOLAaiWJ0sdPJJG3Rz2tJAPpqfRfoqpMMuksbJADpna12vqF3kq2tADSByAGw8rLMj6e0+S9V6j7UlJR2z884BwZVVcoYyNzG370j2ljGDmSXb+QX3jDcKpaOMMiYxhDQwvDAHvsLXc7ckr0rK1rB3u9fXQqqxCcEjIbAjQHV3oFoY+Ek9sZfqE8xra0j3xSpy6k6HXN4eSlcO0JcfrDxbTLEDuG83nxK8MO4fdI4PqPZb7EfXxd+y0Ujw0KxbYkvbh+5T7JdjrKQNSVQ4xW5hcaKTiVZ0VPiLrRhoGaR5DWD+F1RVppsjhHuSOD6XPO+Y7MGRv4nb/AfmtFWuITCMPFPA1nTVx6uO/7ei8cSq8zdP8Chss925tccfsX+ChxCotr6qr/2vW11nBzezvbO52oH4Lar2rXF7gwbk2X0fCKMRQsZ0Gqreq4dNkYOa+S4/QvYU5Rb1wc4ThzaeGOFu0bQwE87c1NXC5VBLS0XQiIvQEREAREQBERAEREAREQBdJYw4EHmu64KAwNTAYZiw7XuFbUdTop3EmF9ozM32m6rNUNVbQ7jda9cveh+aMq2Hty/I1cUgOn/AM8lnqzh8skc5hGSxdbm3nbyVnSzqi4umq2F3YMfIx4A7guWm1iCBrbxWRn35ONDeOu77ff7klFVdz6bODiknDgSx18pyuHNvNW2H1lzYrK8OYTUU7XTzRuaJLXB3aB7zm8t1eOmAGdupOlxtZaOJKd9EZWr5My8uqNNzUODSRVA23UKrwKN+rCYndWbX/CdFW0tb4q5bUAaE6pKEq38TuFu1qSKSXh6o92Vj+feBafWyjSYHVuN3GP+4/kAtQ2W+xXR8/iu45Ni+v4D6PCM4eFnuN5JvRo/Uq0oMJihNw3M77Tu8706eimF99V4uq2AnWy9lbZNabIHJ+DmWryqIa3OchsL81414uMzNQVUunLLvOhGgG5JOmymrpTX5nK7k52HudmcNWt2PVeXC9KJJH1D3h7mksa37HiRyJUDEJq5kADYnuDxc5BmcPBzRqF78GYVLBHJJMCx0hBDTuAPeI5G6wqs3NllTpml0ccfX5/mbTxqYUKafyNHVTqvkF2PcdABr+y7SS5nWv5qurqoyuEEXPR1lu1w0Unt6SPThPDe2nMpHdbst+AoOEYaIImsHLdT1nZV3vWb8eDYpr9uCQREVUmCIiAIiIAiIgCIiAIiIAiIgCIiA6kLJ8RYKWHtYxpzAWtK6vZcWOoUtVjrltEdlamtMxWGYgDoVbxy2UHGuHix3aRbbkLpR1wNgdORC0n02LqiZU4ut9y/ieHA3FxzvrfwVNXcNjV0ByHct90+XRe5rbHKNl7R1Sgip1vqieNqa0zNSvMLh2jHRnyu0+ThcL3/ANRY83Y/fr+hWpuHN71iDyOyrajhqlk1yZD9wlvyGinjkQf/AHT/AG/8I/YXhkOGtAOrsviCvOrr7aa9bnmlVw4ynaZmue8M72R1iCOayPEPExqZWNhFjdrW5dSTdY+d6mqMiFdcOpPl8fwXKMBWRc5S4NSzGAGkl/LZVM+KC+pWipuE4x7T3uPMd0D5BWNNhMMWojF+p1PzW4smmHeKbKSp0+5lqKOonsI2ljPtP0HmBuSr6gwZkXece0fvmP6DkrP6026h18ttRqCoZXTsetaR70RXBzUVC4fUgxEkX5Kolnc7QA+fJV9bVveRCy5625qSGPvR4+70jitxIkdmwanTRafhfh/sW9o/V7uvJccPcLtitI/V518lo7KDKyU17dfHl/ZpY+P0fKXIXK4XKzS6EREAREQBERAEREAREQBERAEREAREQBcLlEB1LVRYrw2HkvjOV3yKvrJZdwslB7icTgprTMdHQS2d2lu58eu/JQ6DFGvvlN8ps4HcdD5L140wqsLy6mBkY8AOa0gOB22O4KhcN8CTsjfJI7JI8jug3s0XIzEc9VUxszLnltXaUP0/zsjsxa1V8OTRSzmwI2svJtb4qqqMMqo+RcPBRzijxo+M/A3X0UaotfFpmX0yjyainqS69tR4qC2ggieZGwxskJ3a0A/wqVuO5dG6Lydi9+a8/BbltoKxryaaOvIOiYhXW00CzkWJO90/IlcuhmkOgJv4Fd/hknt6OW2+CdJW3NgpNMxxYSLWGpJ3NunRQqfhSaT2jlC6cQcN1cUYbS3laRZ7QbOBvvruFmer3Tro1iv5b/hff0XcbH65btXYYbM6re5jCAGaOHPXYrWYZgbIdQLu6rP/AEfcKy03aTT6SSANDb3ytBvqetytmAq1WTfOmKs58+NlpY1dcm4IBcoiEwREQBERAEREAREQBERAEREAREQBERAEREAREQBERAdbLmyIuUAQvGSlY7doPouUXa7DRGfgsJ3jb8F5/wC34P8A1hEXfuT+2c9Efo9o8JibtG0eiktiA2ACIo5Tk+WdJJHdcWRFz4ByuURegIiL0BERAEREAREQBERAEREB/9k=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9" name="Shape 729" descr="http://www.saburchill.com/chemistry/visual/atoms/images/A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057400"/>
            <a:ext cx="4572000" cy="4259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ctrTitle"/>
          </p:nvPr>
        </p:nvSpPr>
        <p:spPr>
          <a:xfrm>
            <a:off x="820737" y="4154487"/>
            <a:ext cx="7542212" cy="10144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BE6"/>
              </a:buClr>
              <a:buSzPct val="25000"/>
              <a:buFont typeface="Candara"/>
              <a:buNone/>
            </a:pPr>
            <a:r>
              <a:rPr lang="en-US" sz="8800" b="1" i="0" u="none" strike="noStrike" cap="none">
                <a:solidFill>
                  <a:srgbClr val="0D8BE6"/>
                </a:solidFill>
                <a:latin typeface="Candara"/>
                <a:ea typeface="Candara"/>
                <a:cs typeface="Candara"/>
                <a:sym typeface="Candara"/>
              </a:rPr>
              <a:t>Questions?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/>
          <p:nvPr/>
        </p:nvSpPr>
        <p:spPr>
          <a:xfrm>
            <a:off x="292100" y="212725"/>
            <a:ext cx="8559799" cy="1323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Corben"/>
              </a:rPr>
              <a:t>The Moral of Matterville</a:t>
            </a:r>
          </a:p>
        </p:txBody>
      </p:sp>
      <p:sp>
        <p:nvSpPr>
          <p:cNvPr id="740" name="Shape 740"/>
          <p:cNvSpPr txBox="1"/>
          <p:nvPr/>
        </p:nvSpPr>
        <p:spPr>
          <a:xfrm>
            <a:off x="0" y="1676400"/>
            <a:ext cx="8991600" cy="4094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0" indent="-742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rben"/>
              <a:buAutoNum type="arabicParenR"/>
            </a:pPr>
            <a:r>
              <a:rPr lang="en-US" sz="2800" b="0" i="0" u="none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rPr>
              <a:t>MATTERVILLE IS </a:t>
            </a:r>
            <a:r>
              <a:rPr lang="en-US" sz="2800" b="0" i="0" u="sng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NEUTRAL</a:t>
            </a:r>
            <a:r>
              <a:rPr lang="en-US" sz="2800" b="0" i="0" u="none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rPr>
              <a:t> AS LONG AS THE ATOMS HAVE THE SAME NUMBER OF PROTONS (+) AND ELECTRONS (-) SO THE TOWN HAS A BALANCED CHARGE!</a:t>
            </a:r>
          </a:p>
          <a:p>
            <a:pPr marL="742950" marR="0" lvl="0" indent="-742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>
              <a:solidFill>
                <a:schemeClr val="accent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742950" marR="0" lvl="0" indent="-742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rben"/>
              <a:buAutoNum type="arabicParenR"/>
            </a:pPr>
            <a:r>
              <a:rPr lang="en-US" sz="2800" b="0" i="0" u="none">
                <a:solidFill>
                  <a:schemeClr val="accent1"/>
                </a:solidFill>
                <a:latin typeface="Corben"/>
                <a:ea typeface="Corben"/>
                <a:cs typeface="Corben"/>
                <a:sym typeface="Corben"/>
              </a:rPr>
              <a:t>MATTERVILLE IS </a:t>
            </a:r>
            <a:r>
              <a:rPr lang="en-US" sz="2800" b="0" i="0" u="sng">
                <a:solidFill>
                  <a:srgbClr val="FFFFFF"/>
                </a:solidFill>
                <a:latin typeface="Corben"/>
                <a:ea typeface="Corben"/>
                <a:cs typeface="Corben"/>
                <a:sym typeface="Corben"/>
              </a:rPr>
              <a:t>STABLE</a:t>
            </a:r>
            <a:r>
              <a:rPr lang="en-US" sz="2800" b="0" i="0" u="none">
                <a:solidFill>
                  <a:srgbClr val="FFFFFF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r>
              <a:rPr lang="en-US" sz="2800" b="0" i="0" u="none">
                <a:solidFill>
                  <a:srgbClr val="F2D908"/>
                </a:solidFill>
                <a:latin typeface="Corben"/>
                <a:ea typeface="Corben"/>
                <a:cs typeface="Corben"/>
                <a:sym typeface="Corben"/>
              </a:rPr>
              <a:t>AS LONG THE VALENCE SHELLS ARE FULL!</a:t>
            </a:r>
          </a:p>
          <a:p>
            <a:pPr marL="742950" marR="0" lvl="0" indent="-742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>
              <a:solidFill>
                <a:schemeClr val="accent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accent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title"/>
          </p:nvPr>
        </p:nvSpPr>
        <p:spPr>
          <a:xfrm>
            <a:off x="228600" y="107950"/>
            <a:ext cx="8610599" cy="1035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ndara"/>
              <a:buNone/>
            </a:pPr>
            <a:r>
              <a:rPr lang="en-US" sz="7200" b="1" i="0" u="sng" strike="noStrike" cap="non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7200" b="1" i="0" u="sng" strike="noStrike" cap="non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7200" b="1" i="0" u="sng" strike="noStrike" cap="none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REVIEW</a:t>
            </a: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5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lang="en-US" sz="56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5486400" y="1892300"/>
            <a:ext cx="3657600" cy="397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4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4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24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47" name="Shape 7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11" y="1447800"/>
            <a:ext cx="9056686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958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6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Big Idea </a:t>
            </a:r>
            <a:r>
              <a:rPr lang="en-US" sz="72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r>
              <a:rPr lang="en-US" sz="56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…Atoms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8610599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Char char="•"/>
            </a:pPr>
            <a:r>
              <a:rPr lang="en-US" sz="48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All </a:t>
            </a:r>
            <a:r>
              <a:rPr lang="en-US" sz="4800" b="1" i="0" u="sng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matter</a:t>
            </a:r>
            <a:r>
              <a:rPr lang="en-US" sz="48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 is made up of </a:t>
            </a:r>
            <a:r>
              <a:rPr lang="en-US" sz="4800" b="1" i="0" u="sng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atoms</a:t>
            </a:r>
          </a:p>
          <a:p>
            <a:pPr marL="403225" marR="0" lvl="0" indent="-40322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40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 what’s an </a:t>
            </a:r>
            <a:r>
              <a:rPr lang="en-US" sz="54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atom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</a:p>
          <a:p>
            <a:pPr marL="403225" marR="0" lvl="0" indent="-40322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endParaRPr sz="40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828800" marR="0" lvl="4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2D908"/>
              </a:buClr>
              <a:buSzPct val="25000"/>
              <a:buFont typeface="Candara"/>
              <a:buNone/>
            </a:pPr>
            <a:r>
              <a:rPr lang="en-US" sz="40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An </a:t>
            </a:r>
            <a:r>
              <a:rPr lang="en-US" sz="40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atom</a:t>
            </a:r>
            <a:r>
              <a:rPr lang="en-US" sz="40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 is the smallest part of whatever it makes up </a:t>
            </a:r>
          </a:p>
        </p:txBody>
      </p:sp>
      <p:sp>
        <p:nvSpPr>
          <p:cNvPr id="150" name="Shape 150"/>
          <p:cNvSpPr/>
          <p:nvPr/>
        </p:nvSpPr>
        <p:spPr>
          <a:xfrm>
            <a:off x="4343400" y="2045400"/>
            <a:ext cx="609600" cy="838200"/>
          </a:xfrm>
          <a:prstGeom prst="downArrow">
            <a:avLst>
              <a:gd name="adj1" fmla="val 13745"/>
              <a:gd name="adj2" fmla="val 50000"/>
            </a:avLst>
          </a:prstGeom>
          <a:gradFill>
            <a:gsLst>
              <a:gs pos="0">
                <a:srgbClr val="FFF834"/>
              </a:gs>
              <a:gs pos="19999">
                <a:srgbClr val="E7CF07"/>
              </a:gs>
              <a:gs pos="100000">
                <a:srgbClr val="8D7E02"/>
              </a:gs>
            </a:gsLst>
            <a:lin ang="5400000" scaled="0"/>
          </a:gradFill>
          <a:ln w="12700" cap="flat" cmpd="sng">
            <a:solidFill>
              <a:srgbClr val="F2D90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 sx="103998" sy="103998">
              <a:srgbClr val="000000">
                <a:alpha val="7960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343400" y="3727125"/>
            <a:ext cx="609600" cy="838200"/>
          </a:xfrm>
          <a:prstGeom prst="downArrow">
            <a:avLst>
              <a:gd name="adj1" fmla="val 13745"/>
              <a:gd name="adj2" fmla="val 50000"/>
            </a:avLst>
          </a:prstGeom>
          <a:gradFill>
            <a:gsLst>
              <a:gs pos="0">
                <a:srgbClr val="FFF834"/>
              </a:gs>
              <a:gs pos="19999">
                <a:srgbClr val="E7CF07"/>
              </a:gs>
              <a:gs pos="100000">
                <a:srgbClr val="8D7E02"/>
              </a:gs>
            </a:gsLst>
            <a:lin ang="5400000" scaled="0"/>
          </a:gradFill>
          <a:ln w="12700" cap="flat" cmpd="sng">
            <a:solidFill>
              <a:srgbClr val="F2D90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 sx="103998" sy="103998">
              <a:srgbClr val="000000">
                <a:alpha val="7960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876800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730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60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Big Idea 2...Elements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D908"/>
              </a:buClr>
              <a:buSzPct val="100000"/>
              <a:buFont typeface="Candara"/>
              <a:buChar char="•"/>
            </a:pPr>
            <a:r>
              <a:rPr lang="en-US" sz="4400" b="1" i="0" u="none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Atoms make up </a:t>
            </a:r>
            <a:r>
              <a:rPr lang="en-US" sz="4400" b="1" i="0" u="sng" strike="noStrike" cap="none">
                <a:solidFill>
                  <a:srgbClr val="F2D908"/>
                </a:solidFill>
                <a:latin typeface="Candara"/>
                <a:ea typeface="Candara"/>
                <a:cs typeface="Candara"/>
                <a:sym typeface="Candara"/>
              </a:rPr>
              <a:t>elements</a:t>
            </a:r>
          </a:p>
          <a:p>
            <a:pPr marL="403225" marR="0" lvl="0" indent="-403225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41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1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 what’s an </a:t>
            </a:r>
            <a:r>
              <a:rPr lang="en-US" sz="41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element</a:t>
            </a:r>
            <a:r>
              <a:rPr lang="en-US" sz="41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</a:p>
          <a:p>
            <a:pPr marL="403225" marR="0" lvl="0" indent="-403225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41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ndara"/>
              <a:buNone/>
            </a:pPr>
            <a:r>
              <a:rPr lang="en-US" sz="3700" b="1" i="0" u="sng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Elements</a:t>
            </a:r>
            <a:r>
              <a:rPr lang="en-US" sz="37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 are </a:t>
            </a:r>
            <a:r>
              <a:rPr lang="en-US" sz="3700" b="1" i="0" u="sng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pure</a:t>
            </a:r>
            <a:r>
              <a:rPr lang="en-US" sz="37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 substances that are made up of only one type of atom</a:t>
            </a:r>
          </a:p>
          <a:p>
            <a:pPr marL="403225" marR="0" lvl="0" indent="-40322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(There are about 100 different elements &amp; each    	element is made of it’s own unique atom)</a:t>
            </a:r>
          </a:p>
        </p:txBody>
      </p:sp>
      <p:sp>
        <p:nvSpPr>
          <p:cNvPr id="159" name="Shape 159"/>
          <p:cNvSpPr/>
          <p:nvPr/>
        </p:nvSpPr>
        <p:spPr>
          <a:xfrm>
            <a:off x="4381500" y="1752600"/>
            <a:ext cx="533399" cy="762000"/>
          </a:xfrm>
          <a:prstGeom prst="downArrow">
            <a:avLst>
              <a:gd name="adj1" fmla="val 14040"/>
              <a:gd name="adj2" fmla="val 50000"/>
            </a:avLst>
          </a:prstGeom>
          <a:gradFill>
            <a:gsLst>
              <a:gs pos="0">
                <a:srgbClr val="FFF834"/>
              </a:gs>
              <a:gs pos="19999">
                <a:srgbClr val="E7CF07"/>
              </a:gs>
              <a:gs pos="100000">
                <a:srgbClr val="8D7E02"/>
              </a:gs>
            </a:gsLst>
            <a:lin ang="5400000" scaled="0"/>
          </a:gradFill>
          <a:ln w="12700" cap="flat" cmpd="sng">
            <a:solidFill>
              <a:srgbClr val="F2D90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 sx="103998" sy="103998">
              <a:srgbClr val="000000">
                <a:alpha val="7960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4381500" y="3352800"/>
            <a:ext cx="533399" cy="762000"/>
          </a:xfrm>
          <a:prstGeom prst="downArrow">
            <a:avLst>
              <a:gd name="adj1" fmla="val 14040"/>
              <a:gd name="adj2" fmla="val 50000"/>
            </a:avLst>
          </a:prstGeom>
          <a:gradFill>
            <a:gsLst>
              <a:gs pos="0">
                <a:srgbClr val="FFF834"/>
              </a:gs>
              <a:gs pos="19999">
                <a:srgbClr val="E7CF07"/>
              </a:gs>
              <a:gs pos="100000">
                <a:srgbClr val="8D7E02"/>
              </a:gs>
            </a:gsLst>
            <a:lin ang="5400000" scaled="0"/>
          </a:gradFill>
          <a:ln w="12700" cap="flat" cmpd="sng">
            <a:solidFill>
              <a:srgbClr val="F2D90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 sx="103998" sy="103998">
              <a:srgbClr val="000000">
                <a:alpha val="7960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899" cy="1654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56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6" name="Shape 166" descr="periodic_ta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2" y="107950"/>
            <a:ext cx="8056561" cy="6665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28600" y="10795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800" b="1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Big Idea 3…Atomic Structure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0" y="990600"/>
            <a:ext cx="91440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03225" marR="0" lvl="0" indent="-4032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Char char="•"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Atoms are made of even smaller parts, referred to as </a:t>
            </a:r>
            <a:r>
              <a:rPr lang="en-US" sz="4000" b="1" i="0" u="sng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subatomic particles</a:t>
            </a:r>
          </a:p>
          <a:p>
            <a:pPr marL="403225" marR="0" lvl="0" indent="-40322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40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 what are these subatomic particles of an atom called?</a:t>
            </a:r>
          </a:p>
          <a:p>
            <a:pPr marL="403225" marR="0" lvl="0" indent="-40322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dara"/>
              <a:buNone/>
            </a:pPr>
            <a:endParaRPr sz="4000" b="1" i="0" u="none" strike="noStrike" cap="none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3225" marR="0" lvl="0" indent="-40322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ndara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Protons, Neutrons &amp; Electrons</a:t>
            </a:r>
          </a:p>
        </p:txBody>
      </p:sp>
      <p:sp>
        <p:nvSpPr>
          <p:cNvPr id="173" name="Shape 173"/>
          <p:cNvSpPr/>
          <p:nvPr/>
        </p:nvSpPr>
        <p:spPr>
          <a:xfrm>
            <a:off x="4419600" y="2362200"/>
            <a:ext cx="533399" cy="838199"/>
          </a:xfrm>
          <a:prstGeom prst="downArrow">
            <a:avLst>
              <a:gd name="adj1" fmla="val 14727"/>
              <a:gd name="adj2" fmla="val 50000"/>
            </a:avLst>
          </a:prstGeom>
          <a:gradFill>
            <a:gsLst>
              <a:gs pos="0">
                <a:srgbClr val="FFF834"/>
              </a:gs>
              <a:gs pos="19999">
                <a:srgbClr val="E7CF07"/>
              </a:gs>
              <a:gs pos="100000">
                <a:srgbClr val="8D7E02"/>
              </a:gs>
            </a:gsLst>
            <a:lin ang="5400000" scaled="0"/>
          </a:gradFill>
          <a:ln w="12700" cap="flat" cmpd="sng">
            <a:solidFill>
              <a:srgbClr val="F2D90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 sx="103998" sy="103998">
              <a:srgbClr val="000000">
                <a:alpha val="7960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4419600" y="4876800"/>
            <a:ext cx="533399" cy="762000"/>
          </a:xfrm>
          <a:prstGeom prst="downArrow">
            <a:avLst>
              <a:gd name="adj1" fmla="val 14040"/>
              <a:gd name="adj2" fmla="val 50000"/>
            </a:avLst>
          </a:prstGeom>
          <a:gradFill>
            <a:gsLst>
              <a:gs pos="0">
                <a:srgbClr val="FFF834"/>
              </a:gs>
              <a:gs pos="19999">
                <a:srgbClr val="E7CF07"/>
              </a:gs>
              <a:gs pos="100000">
                <a:srgbClr val="8D7E02"/>
              </a:gs>
            </a:gsLst>
            <a:lin ang="5400000" scaled="0"/>
          </a:gradFill>
          <a:ln w="12700" cap="flat" cmpd="sng">
            <a:solidFill>
              <a:srgbClr val="F2D90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 sx="103998" sy="103998">
              <a:srgbClr val="000000">
                <a:alpha val="7960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On-screen Show (4:3)</PresentationFormat>
  <Paragraphs>217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Times New Roman</vt:lpstr>
      <vt:lpstr>Candara</vt:lpstr>
      <vt:lpstr>Comic Sans MS</vt:lpstr>
      <vt:lpstr>Permanent Marker</vt:lpstr>
      <vt:lpstr>Corben</vt:lpstr>
      <vt:lpstr>1_Orbit</vt:lpstr>
      <vt:lpstr>Orbit</vt:lpstr>
      <vt:lpstr>2_Orbit</vt:lpstr>
      <vt:lpstr>ATOMIC STRUCTURE</vt:lpstr>
      <vt:lpstr>ATOMIC STRUCTURE TIME!</vt:lpstr>
      <vt:lpstr>REVIEW: What’s the Matter?  </vt:lpstr>
      <vt:lpstr>How do the particles move in each of these states?</vt:lpstr>
      <vt:lpstr>Structure &amp; States of Matter</vt:lpstr>
      <vt:lpstr>Big Idea 1…Atoms</vt:lpstr>
      <vt:lpstr>Big Idea 2...Elements</vt:lpstr>
      <vt:lpstr>PowerPoint Presentation</vt:lpstr>
      <vt:lpstr>Big Idea 3…Atomic Structure</vt:lpstr>
      <vt:lpstr>Protons &amp; Neutrons (Protons &amp; Neutrons are about the same size and mass) </vt:lpstr>
      <vt:lpstr>Electrons</vt:lpstr>
      <vt:lpstr>What Does An Atom Look Like?</vt:lpstr>
      <vt:lpstr>Bringing it all together… For example, OXYGEN is an element on the periodic table. All NEUTRAL atoms of oxygen are the same!</vt:lpstr>
      <vt:lpstr>Oxygen Again…</vt:lpstr>
      <vt:lpstr>Quick Trick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The Addams Family</vt:lpstr>
      <vt:lpstr>REVIEW…   Everything is matter!</vt:lpstr>
      <vt:lpstr>Matter is made of elements!</vt:lpstr>
      <vt:lpstr>Elements are made of atoms!</vt:lpstr>
      <vt:lpstr> REVIEW- ball toss!  </vt:lpstr>
      <vt:lpstr> REVIEW  </vt:lpstr>
      <vt:lpstr>PowerPoint Presentation</vt:lpstr>
      <vt:lpstr>PowerPoint Presentation</vt:lpstr>
      <vt:lpstr>Changing the # of Protons = Different Element</vt:lpstr>
      <vt:lpstr>PowerPoint Presentation</vt:lpstr>
      <vt:lpstr>PowerPoint Presentation</vt:lpstr>
      <vt:lpstr> Changing the # of Electrons = Ions</vt:lpstr>
      <vt:lpstr>Changing the # of Neutrons = Isotopes</vt:lpstr>
      <vt:lpstr>Practicing Atomic Changes</vt:lpstr>
      <vt:lpstr>PowerPoint Presentation</vt:lpstr>
      <vt:lpstr>PowerPoint Presentation</vt:lpstr>
      <vt:lpstr>PowerPoint Presentation</vt:lpstr>
      <vt:lpstr>We Need to Learn to Draw an Atom for Each Element:</vt:lpstr>
      <vt:lpstr>BOHR DIAGRAMS…</vt:lpstr>
      <vt:lpstr>BOHR DIAGRAMS white board practice!</vt:lpstr>
      <vt:lpstr>BOHR DIAGRAMS white board practice!</vt:lpstr>
      <vt:lpstr>BOHR DIAGRAMS white board practice!</vt:lpstr>
      <vt:lpstr>What if I give you the Bohr diagram? How do you figure out which element this is?</vt:lpstr>
      <vt:lpstr>Which element this is?</vt:lpstr>
      <vt:lpstr>Which element this is?</vt:lpstr>
      <vt:lpstr>Questions?</vt:lpstr>
      <vt:lpstr>PowerPoint Presentation</vt:lpstr>
      <vt:lpstr> REVIEW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</dc:title>
  <dc:creator>Bauer, Jennifer M.</dc:creator>
  <cp:lastModifiedBy>Bauer, Jennifer M.</cp:lastModifiedBy>
  <cp:revision>1</cp:revision>
  <dcterms:modified xsi:type="dcterms:W3CDTF">2017-09-06T18:12:31Z</dcterms:modified>
</cp:coreProperties>
</file>