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2.xml"/>
  <Override ContentType="application/vnd.openxmlformats-officedocument.themeOverride+xml" PartName="/ppt/theme/themeOverride4.xml"/>
  <Override ContentType="application/vnd.openxmlformats-officedocument.themeOverride+xml" PartName="/ppt/theme/themeOverr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2" r:id="rId4"/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</p:sldIdLst>
  <p:sldSz cy="6858000" cx="9144000"/>
  <p:notesSz cx="6858000" cy="9144000"/>
  <p:embeddedFontLst>
    <p:embeddedFont>
      <p:font typeface="Rambla"/>
      <p:regular r:id="rId48"/>
      <p:bold r:id="rId49"/>
      <p:italic r:id="rId50"/>
      <p:boldItalic r:id="rId5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BA656010-7B71-4A10-AF1F-3C01AEF0C28F}">
  <a:tblStyle styleId="{BA656010-7B71-4A10-AF1F-3C01AEF0C28F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C730F9A3-68B0-469D-A39C-A770677B726A}" styleName="Table_1">
    <a:wholeTbl>
      <a:tcTxStyle b="off" i="off">
        <a:font>
          <a:latin typeface="Lucida Sans Unicode"/>
          <a:ea typeface="Lucida Sans Unicode"/>
          <a:cs typeface="Lucida Sans Unicode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CF7E7"/>
          </a:solidFill>
        </a:fill>
      </a:tcStyle>
    </a:wholeTbl>
    <a:band1H>
      <a:tcTxStyle/>
      <a:tcStyle>
        <a:fill>
          <a:solidFill>
            <a:srgbClr val="D7EECD"/>
          </a:solidFill>
        </a:fill>
      </a:tcStyle>
    </a:band1H>
    <a:band2H>
      <a:tcTxStyle/>
    </a:band2H>
    <a:band1V>
      <a:tcTxStyle/>
      <a:tcStyle>
        <a:fill>
          <a:solidFill>
            <a:srgbClr val="D7EECD"/>
          </a:solidFill>
        </a:fill>
      </a:tcStyle>
    </a:band1V>
    <a:band2V>
      <a:tcTxStyle/>
    </a:band2V>
    <a:la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Lucida Sans Unicode"/>
          <a:ea typeface="Lucida Sans Unicode"/>
          <a:cs typeface="Lucida Sans Unicode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44" Type="http://schemas.openxmlformats.org/officeDocument/2006/relationships/slide" Target="slides/slide38.xml"/><Relationship Id="rId43" Type="http://schemas.openxmlformats.org/officeDocument/2006/relationships/slide" Target="slides/slide37.xml"/><Relationship Id="rId46" Type="http://schemas.openxmlformats.org/officeDocument/2006/relationships/slide" Target="slides/slide40.xml"/><Relationship Id="rId45" Type="http://schemas.openxmlformats.org/officeDocument/2006/relationships/slide" Target="slides/slide3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48" Type="http://schemas.openxmlformats.org/officeDocument/2006/relationships/font" Target="fonts/Rambla-regular.fntdata"/><Relationship Id="rId47" Type="http://schemas.openxmlformats.org/officeDocument/2006/relationships/slide" Target="slides/slide41.xml"/><Relationship Id="rId49" Type="http://schemas.openxmlformats.org/officeDocument/2006/relationships/font" Target="fonts/Rambla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33" Type="http://schemas.openxmlformats.org/officeDocument/2006/relationships/slide" Target="slides/slide27.xml"/><Relationship Id="rId32" Type="http://schemas.openxmlformats.org/officeDocument/2006/relationships/slide" Target="slides/slide26.xml"/><Relationship Id="rId35" Type="http://schemas.openxmlformats.org/officeDocument/2006/relationships/slide" Target="slides/slide29.xml"/><Relationship Id="rId34" Type="http://schemas.openxmlformats.org/officeDocument/2006/relationships/slide" Target="slides/slide28.xml"/><Relationship Id="rId37" Type="http://schemas.openxmlformats.org/officeDocument/2006/relationships/slide" Target="slides/slide31.xml"/><Relationship Id="rId36" Type="http://schemas.openxmlformats.org/officeDocument/2006/relationships/slide" Target="slides/slide30.xml"/><Relationship Id="rId39" Type="http://schemas.openxmlformats.org/officeDocument/2006/relationships/slide" Target="slides/slide33.xml"/><Relationship Id="rId38" Type="http://schemas.openxmlformats.org/officeDocument/2006/relationships/slide" Target="slides/slide32.xml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29" Type="http://schemas.openxmlformats.org/officeDocument/2006/relationships/slide" Target="slides/slide23.xml"/><Relationship Id="rId51" Type="http://schemas.openxmlformats.org/officeDocument/2006/relationships/font" Target="fonts/Rambla-boldItalic.fntdata"/><Relationship Id="rId50" Type="http://schemas.openxmlformats.org/officeDocument/2006/relationships/font" Target="fonts/Rambla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http://www.brainpop.com/science/matterandchemistry/ions/ </a:t>
            </a:r>
          </a:p>
          <a:p>
            <a:pPr indent="0" lvl="0" marL="0" marR="0" rtl="0" algn="l">
              <a:spcBef>
                <a:spcPts val="36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Shape 228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2" name="Shape 3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med" w="med" type="none"/>
            <a:tailEnd len="med" w="med" type="none"/>
          </a:ln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1" name="Shape 321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8" name="Shape 32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2" name="Shape 1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9" name="Shape 3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0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2" name="Shape 4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0" name="Shape 4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8" name="Shape 1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5" name="Shape 4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3" name="Shape 46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9" name="Shape 46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Shape 4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7" name="Shape 4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3" name="Shape 4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9" name="Shape 4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5" name="Shape 1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5" name="Shape 5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1" name="Shape 5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9" name="Shape 1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5" name="Shape 2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9" name="Shape 2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>
            <a:gsLst>
              <a:gs pos="0">
                <a:srgbClr val="4AA103"/>
              </a:gs>
              <a:gs pos="55000">
                <a:srgbClr val="8BF14B"/>
              </a:gs>
              <a:gs pos="100000">
                <a:srgbClr val="4AA103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1" name="Shape 21"/>
          <p:cNvGrpSpPr/>
          <p:nvPr/>
        </p:nvGrpSpPr>
        <p:grpSpPr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22" name="Shape 22"/>
            <p:cNvSpPr/>
            <p:nvPr/>
          </p:nvSpPr>
          <p:spPr>
            <a:xfrm>
              <a:off x="1687032" y="4832896"/>
              <a:ext cx="7456968" cy="518176"/>
            </a:xfrm>
            <a:custGeom>
              <a:pathLst>
                <a:path extrusionOk="0" h="120000" w="120000">
                  <a:moveTo>
                    <a:pt x="120000" y="0"/>
                  </a:moveTo>
                  <a:lnTo>
                    <a:pt x="120000" y="120000"/>
                  </a:lnTo>
                  <a:lnTo>
                    <a:pt x="0" y="71280"/>
                  </a:lnTo>
                  <a:lnTo>
                    <a:pt x="120000" y="0"/>
                  </a:lnTo>
                  <a:close/>
                </a:path>
              </a:pathLst>
            </a:custGeom>
            <a:solidFill>
              <a:srgbClr val="B6E69E">
                <a:alpha val="40000"/>
              </a:srgbClr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35926" y="5135025"/>
              <a:ext cx="9108074" cy="838869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00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0" y="4883888"/>
              <a:ext cx="9144000" cy="1981200"/>
            </a:xfrm>
            <a:custGeom>
              <a:pathLst>
                <a:path extrusionOk="0" h="120000" w="12000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  <a:lnTo>
                    <a:pt x="120000" y="5076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 amt="50000"/>
              </a:blip>
              <a:tile algn="t" flip="none" tx="0" sx="50000" ty="0" sy="50000"/>
            </a:blipFill>
            <a:ln>
              <a:noFill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5" name="Shape 25"/>
            <p:cNvCxnSpPr/>
            <p:nvPr/>
          </p:nvCxnSpPr>
          <p:spPr>
            <a:xfrm>
              <a:off x="-3765" y="4880373"/>
              <a:ext cx="9147765" cy="839943"/>
            </a:xfrm>
            <a:prstGeom prst="straightConnector1">
              <a:avLst/>
            </a:prstGeom>
            <a:noFill/>
            <a:ln cap="flat" cmpd="sng" w="12050">
              <a:solidFill>
                <a:srgbClr val="B0E396"/>
              </a:solidFill>
              <a:prstDash val="solid"/>
              <a:miter lim="800000"/>
              <a:headEnd len="med" w="med" type="none"/>
              <a:tailEnd len="med" w="med" type="none"/>
            </a:ln>
          </p:spPr>
        </p:cxnSp>
      </p:grpSp>
      <p:sp>
        <p:nvSpPr>
          <p:cNvPr id="26" name="Shape 26"/>
          <p:cNvSpPr txBox="1"/>
          <p:nvPr>
            <p:ph type="ctrTitle"/>
          </p:nvPr>
        </p:nvSpPr>
        <p:spPr>
          <a:xfrm>
            <a:off x="685800" y="1752601"/>
            <a:ext cx="7772400" cy="182976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1" i="0" sz="48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subTitle"/>
          </p:nvPr>
        </p:nvSpPr>
        <p:spPr>
          <a:xfrm>
            <a:off x="685800" y="3611607"/>
            <a:ext cx="7772400" cy="119970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6400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7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ct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rgbClr val="ECF7E8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rgbClr val="FFFFFF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" type="body"/>
          </p:nvPr>
        </p:nvSpPr>
        <p:spPr>
          <a:xfrm rot="5400000">
            <a:off x="2378964" y="-440436"/>
            <a:ext cx="438607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939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5" name="Shape 95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 rot="5400000">
            <a:off x="4936367" y="2182285"/>
            <a:ext cx="5592761" cy="177747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" type="body"/>
          </p:nvPr>
        </p:nvSpPr>
        <p:spPr>
          <a:xfrm rot="5400000">
            <a:off x="823120" y="-91279"/>
            <a:ext cx="559276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939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1" name="Shape 101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_Title Slide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ctr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9144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13716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1828800" marR="0" rtl="0" algn="ctr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22860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27432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32004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3657600" marR="0" rtl="0" algn="ctr">
              <a:spcBef>
                <a:spcPts val="350"/>
              </a:spcBef>
              <a:buClr>
                <a:schemeClr val="accent3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1_Two Conten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457200" y="1481138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143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143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143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1" name="Shape 111"/>
          <p:cNvSpPr txBox="1"/>
          <p:nvPr>
            <p:ph idx="2" type="body"/>
          </p:nvPr>
        </p:nvSpPr>
        <p:spPr>
          <a:xfrm>
            <a:off x="4648200" y="1481138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143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143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143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7" name="Shape 127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Shape 131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939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3" name="Shape 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woTxTwoObj">
  <p:cSld name="Comparison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5026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1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3" type="body"/>
          </p:nvPr>
        </p:nvSpPr>
        <p:spPr>
          <a:xfrm>
            <a:off x="457200" y="1444294"/>
            <a:ext cx="4040188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9893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112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222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270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270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4" type="body"/>
          </p:nvPr>
        </p:nvSpPr>
        <p:spPr>
          <a:xfrm>
            <a:off x="4645025" y="1444294"/>
            <a:ext cx="4041775" cy="39417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59893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112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222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270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270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2B31F"/>
              </a:gs>
              <a:gs pos="72000">
                <a:srgbClr val="8DEB51"/>
              </a:gs>
              <a:gs pos="100000">
                <a:srgbClr val="A4EB7E"/>
              </a:gs>
            </a:gsLst>
            <a:lin ang="16200000" scaled="0"/>
          </a:gradFill>
          <a:ln cap="rnd" cmpd="sng" w="9525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Shape 52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2B31F"/>
              </a:gs>
              <a:gs pos="72000">
                <a:srgbClr val="8DEB51"/>
              </a:gs>
              <a:gs pos="100000">
                <a:srgbClr val="A4EB7E"/>
              </a:gs>
            </a:gsLst>
            <a:lin ang="16200000" scaled="0"/>
          </a:gradFill>
          <a:ln cap="rnd" cmpd="sng" w="9525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722376" y="1059712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Rambla"/>
              <a:buNone/>
              <a:defRPr b="1" i="0" sz="48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922713" y="2931712"/>
            <a:ext cx="4572000" cy="14548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2" type="body"/>
          </p:nvPr>
        </p:nvSpPr>
        <p:spPr>
          <a:xfrm>
            <a:off x="4648200" y="1481328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2621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873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9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143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143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1" name="Shape 6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bg>
      <p:bgPr>
        <a:blipFill rotWithShape="1">
          <a:blip r:embed="rId2">
            <a:alphaModFix/>
          </a:blip>
          <a:tile algn="tl" flip="none" tx="0" sx="50000" ty="0" sy="50000"/>
        </a:blip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914400" y="4876800"/>
            <a:ext cx="7481776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25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419600" y="5355102"/>
            <a:ext cx="3974592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Font typeface="Verdana"/>
              <a:buNone/>
              <a:defRPr b="0" i="0" sz="1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228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228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2" type="body"/>
          </p:nvPr>
        </p:nvSpPr>
        <p:spPr>
          <a:xfrm>
            <a:off x="914400" y="274320"/>
            <a:ext cx="7479792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25348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619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841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160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bg>
      <p:bgPr>
        <a:gradFill>
          <a:gsLst>
            <a:gs pos="0">
              <a:srgbClr val="B1B1B1"/>
            </a:gs>
            <a:gs pos="40000">
              <a:srgbClr val="9E9E9E"/>
            </a:gs>
            <a:gs pos="100000">
              <a:schemeClr val="dk1"/>
            </a:gs>
          </a:gsLst>
          <a:path path="circle">
            <a:fillToRect b="100%" l="100%"/>
          </a:path>
          <a:tileRect r="-100%" t="-100%"/>
        </a:gra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715963" y="5002213"/>
            <a:ext cx="3802062" cy="1443037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B6E69E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79" name="Shape 79"/>
          <p:cNvSpPr/>
          <p:nvPr/>
        </p:nvSpPr>
        <p:spPr>
          <a:xfrm>
            <a:off x="-53975" y="5784850"/>
            <a:ext cx="3802063" cy="838200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80" name="Shape 80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2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1" name="Shape 81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B0E396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2" name="Shape 82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2B31F"/>
              </a:gs>
              <a:gs pos="72000">
                <a:srgbClr val="8DEB51"/>
              </a:gs>
              <a:gs pos="100000">
                <a:srgbClr val="A4EB7E"/>
              </a:gs>
            </a:gsLst>
            <a:lin ang="16200000" scaled="0"/>
          </a:gradFill>
          <a:ln cap="rnd" cmpd="sng" w="9525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fmla="val 50000" name="adj"/>
            </a:avLst>
          </a:prstGeom>
          <a:gradFill>
            <a:gsLst>
              <a:gs pos="0">
                <a:srgbClr val="62B31F"/>
              </a:gs>
              <a:gs pos="72000">
                <a:srgbClr val="8DEB51"/>
              </a:gs>
              <a:gs pos="100000">
                <a:srgbClr val="A4EB7E"/>
              </a:gs>
            </a:gsLst>
            <a:lin ang="16200000" scaled="0"/>
          </a:gradFill>
          <a:ln cap="rnd" cmpd="sng" w="9525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dir="5400000" dist="25400">
              <a:srgbClr val="000000">
                <a:alpha val="45882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1141232" y="5443402"/>
            <a:ext cx="7162800" cy="64823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18288" rtl="0" algn="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1635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1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730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714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7145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5" name="Shape 85"/>
          <p:cNvSpPr/>
          <p:nvPr>
            <p:ph idx="2" type="pic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228600" y="4865122"/>
            <a:ext cx="8075432" cy="56267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Rambla"/>
              <a:buNone/>
              <a:defRPr b="0" i="0" sz="30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4.xml"/><Relationship Id="rId3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15963" y="5002213"/>
            <a:ext cx="3802062" cy="1443037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B6E69E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-53975" y="5784850"/>
            <a:ext cx="3802063" cy="838200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2" name="Shape 12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Shape 13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B0E396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" name="Shape 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939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en-US" sz="1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1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715963" y="5002213"/>
            <a:ext cx="3802062" cy="1443037"/>
          </a:xfrm>
          <a:custGeom>
            <a:pathLst>
              <a:path extrusionOk="0" h="120000" w="120000">
                <a:moveTo>
                  <a:pt x="-6854" y="78863"/>
                </a:moveTo>
                <a:lnTo>
                  <a:pt x="149083" y="155000"/>
                </a:lnTo>
                <a:lnTo>
                  <a:pt x="108937" y="155000"/>
                </a:lnTo>
                <a:lnTo>
                  <a:pt x="-6833" y="78409"/>
                </a:lnTo>
              </a:path>
            </a:pathLst>
          </a:custGeom>
          <a:solidFill>
            <a:srgbClr val="B6E69E">
              <a:alpha val="40000"/>
            </a:srgbClr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7" name="Shape 117"/>
          <p:cNvSpPr/>
          <p:nvPr/>
        </p:nvSpPr>
        <p:spPr>
          <a:xfrm>
            <a:off x="-53975" y="5784850"/>
            <a:ext cx="3802063" cy="838200"/>
          </a:xfrm>
          <a:custGeom>
            <a:pathLst>
              <a:path extrusionOk="0" h="120000" w="120000">
                <a:moveTo>
                  <a:pt x="17020" y="22045"/>
                </a:moveTo>
                <a:lnTo>
                  <a:pt x="133500" y="155000"/>
                </a:lnTo>
                <a:lnTo>
                  <a:pt x="109000" y="155681"/>
                </a:lnTo>
                <a:lnTo>
                  <a:pt x="17270" y="22954"/>
                </a:lnTo>
              </a:path>
            </a:pathLst>
          </a:custGeom>
          <a:solidFill>
            <a:srgbClr val="00000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18" name="Shape 118"/>
          <p:cNvSpPr/>
          <p:nvPr/>
        </p:nvSpPr>
        <p:spPr>
          <a:xfrm>
            <a:off x="-6042" y="5791253"/>
            <a:ext cx="3402314" cy="1080868"/>
          </a:xfrm>
          <a:prstGeom prst="rtTriangle">
            <a:avLst/>
          </a:prstGeom>
          <a:blipFill rotWithShape="1">
            <a:blip r:embed="rId1">
              <a:alphaModFix amt="50000"/>
            </a:blip>
            <a:tile algn="t" flip="none" tx="0" sx="50000" ty="0" sy="50000"/>
          </a:blipFill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9" name="Shape 119"/>
          <p:cNvCxnSpPr/>
          <p:nvPr/>
        </p:nvCxnSpPr>
        <p:spPr>
          <a:xfrm>
            <a:off x="-9237" y="5787738"/>
            <a:ext cx="3405509" cy="1084383"/>
          </a:xfrm>
          <a:prstGeom prst="straightConnector1">
            <a:avLst/>
          </a:prstGeom>
          <a:noFill/>
          <a:ln cap="flat" cmpd="sng" w="12050">
            <a:solidFill>
              <a:srgbClr val="B0E396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0" lvl="2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0" lvl="3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0" lvl="4" marL="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0" lvl="5" marL="4572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0" lvl="6" marL="9144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0" lvl="7" marL="13716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0" lvl="8" marL="1828800" marR="0" rtl="0" algn="l">
              <a:spcBef>
                <a:spcPts val="0"/>
              </a:spcBef>
              <a:spcAft>
                <a:spcPts val="0"/>
              </a:spcAft>
              <a:buNone/>
              <a:defRPr b="1" i="0" sz="4100" u="none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46939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  <a:defRPr b="0" i="0" sz="27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-9366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  <a:defRPr b="0" i="0" sz="23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2pPr>
            <a:lvl3pPr indent="-10318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1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3pPr>
            <a:lvl4pPr indent="-107950" lvl="3" marL="11430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19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4pPr>
            <a:lvl5pPr indent="-101600" lvl="4" marL="1371600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b="0" i="0" sz="20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5pPr>
            <a:lvl6pPr indent="-114300" lvl="5" marL="16002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6pPr>
            <a:lvl7pPr indent="-127000" lvl="6" marL="18288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7pPr>
            <a:lvl8pPr indent="-127000" lvl="7" marL="20574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8pPr>
            <a:lvl9pPr indent="-127000" lvl="8" marL="2286000" marR="0" rtl="0" algn="l">
              <a:spcBef>
                <a:spcPts val="350"/>
              </a:spcBef>
              <a:buClr>
                <a:schemeClr val="accent3"/>
              </a:buClr>
              <a:buSzPct val="100000"/>
              <a:buFont typeface="Noto Sans Symbols"/>
              <a:buChar char="◾"/>
              <a:defRPr b="0" i="0" sz="16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10" type="dt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1" type="ftr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000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4" name="Shape 124"/>
          <p:cNvSpPr txBox="1"/>
          <p:nvPr>
            <p:ph idx="12" type="sldNum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lang="en-US" sz="1000" u="non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1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9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1" Type="http://schemas.openxmlformats.org/officeDocument/2006/relationships/image" Target="../media/image15.jpg"/><Relationship Id="rId10" Type="http://schemas.openxmlformats.org/officeDocument/2006/relationships/hyperlink" Target="http://www.google.com/imgres?imgurl=http://www.almightydad.com/wp-content/uploads/2009/11/smiley-face.jpg&amp;imgrefurl=http://www.almightydad.com/fitness-nutrition/gaining-holiday-weight-dont-let-it-get-you-down&amp;h=1200&amp;w=1200&amp;sz=226&amp;tbnid=BqoKe6gz24p-aM:&amp;tbnh=150&amp;tbnw=150&amp;prev=/images?q=smiley+face&amp;zoom=1&amp;q=smiley+face&amp;hl=en&amp;usg=__yDoUgs3AJJ7zI5nssPsYTk1f6wQ=&amp;sa=X&amp;ei=ayD4TNPyKYK8lQfdn8yXAg&amp;ved=0CBoQ9QEwAA" TargetMode="External"/><Relationship Id="rId12" Type="http://schemas.openxmlformats.org/officeDocument/2006/relationships/hyperlink" Target="http://www.google.com/imgres?imgurl=http://www.almightydad.com/wp-content/uploads/2009/11/smiley-face.jpg&amp;imgrefurl=http://www.almightydad.com/fitness-nutrition/gaining-holiday-weight-dont-let-it-get-you-down&amp;h=1200&amp;w=1200&amp;sz=226&amp;tbnid=BqoKe6gz24p-aM:&amp;tbnh=150&amp;tbnw=150&amp;prev=/images?q=smiley+face&amp;zoom=1&amp;q=smiley+face&amp;hl=en&amp;usg=__yDoUgs3AJJ7zI5nssPsYTk1f6wQ=&amp;sa=X&amp;ei=ayD4TNPyKYK8lQfdn8yXAg&amp;ved=0CBoQ9QEwAA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6.jpg"/><Relationship Id="rId4" Type="http://schemas.openxmlformats.org/officeDocument/2006/relationships/hyperlink" Target="http://www.google.com/imgres?imgurl=http://www.historyforkids.org/scienceforkids/chemistry/atoms/pictures/oxygen.jpg&amp;imgrefurl=http://www.historyforkids.org/scienceforkids/chemistry/atoms/oxygen.htm&amp;h=301&amp;w=322&amp;sz=13&amp;tbnid=65Is3cuPTSZA5M:&amp;tbnh=110&amp;tbnw=118&amp;prev=/images?q=oxygen+atom&amp;zoom=1&amp;q=oxygen+atom&amp;hl=en&amp;usg=__yKLLEU58kA5d1MeMRtZzWZ8YoFE=&amp;sa=X&amp;ei=6R_4TMaMFYXGlQfBz8yKAg&amp;ved=0CB0Q9QEwAg" TargetMode="External"/><Relationship Id="rId9" Type="http://schemas.openxmlformats.org/officeDocument/2006/relationships/hyperlink" Target="http://www.google.com/imgres?imgurl=http://aflindians.mlblogs.com/frowny%20face.jpg&amp;imgrefurl=http://aflindians.mlblogs.com/&amp;h=240&amp;w=300&amp;sz=10&amp;tbnid=gsV2Ml0NUCf43M:&amp;tbnh=93&amp;tbnw=116&amp;prev=/images?q=frowny+face&amp;zoom=1&amp;q=frowny+face&amp;hl=en&amp;usg=__IO9yvGYdoiJL8vHmGaJC0mdyBHE=&amp;sa=X&amp;ei=OyD4TKLnOoH6lwfkgMGKAg&amp;ved=0CBwQ9QEwBA" TargetMode="External"/><Relationship Id="rId5" Type="http://schemas.openxmlformats.org/officeDocument/2006/relationships/image" Target="../media/image12.jpg"/><Relationship Id="rId6" Type="http://schemas.openxmlformats.org/officeDocument/2006/relationships/hyperlink" Target="http://www.google.com/imgres?imgurl=http://www.historyforkids.org/scienceforkids/chemistry/atoms/pictures/oxygen.jpg&amp;imgrefurl=http://www.historyforkids.org/scienceforkids/chemistry/atoms/oxygen.htm&amp;h=301&amp;w=322&amp;sz=13&amp;tbnid=65Is3cuPTSZA5M:&amp;tbnh=110&amp;tbnw=118&amp;prev=/images?q=oxygen+atom&amp;zoom=1&amp;q=oxygen+atom&amp;hl=en&amp;usg=__yKLLEU58kA5d1MeMRtZzWZ8YoFE=&amp;sa=X&amp;ei=6R_4TMaMFYXGlQfBz8yKAg&amp;ved=0CB0Q9QEwAg" TargetMode="External"/><Relationship Id="rId7" Type="http://schemas.openxmlformats.org/officeDocument/2006/relationships/hyperlink" Target="http://www.google.com/imgres?imgurl=http://aflindians.mlblogs.com/frowny%20face.jpg&amp;imgrefurl=http://aflindians.mlblogs.com/&amp;h=240&amp;w=300&amp;sz=10&amp;tbnid=gsV2Ml0NUCf43M:&amp;tbnh=93&amp;tbnw=116&amp;prev=/images?q=frowny+face&amp;zoom=1&amp;q=frowny+face&amp;hl=en&amp;usg=__IO9yvGYdoiJL8vHmGaJC0mdyBHE=&amp;sa=X&amp;ei=OyD4TKLnOoH6lwfkgMGKAg&amp;ved=0CBwQ9QEwBA" TargetMode="External"/><Relationship Id="rId8" Type="http://schemas.openxmlformats.org/officeDocument/2006/relationships/image" Target="../media/image14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3.png"/><Relationship Id="rId4" Type="http://schemas.openxmlformats.org/officeDocument/2006/relationships/image" Target="../media/image17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8.png"/><Relationship Id="rId4" Type="http://schemas.openxmlformats.org/officeDocument/2006/relationships/image" Target="../media/image20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5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22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Relationship Id="rId3" Type="http://schemas.openxmlformats.org/officeDocument/2006/relationships/hyperlink" Target="http://www.youtube.com/watch?v=Xaoy94mx2EU" TargetMode="External"/><Relationship Id="rId4" Type="http://schemas.openxmlformats.org/officeDocument/2006/relationships/hyperlink" Target="https://www.youtube.com/watch?v=wWUYHHo-zB0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idx="1" type="subTitle"/>
          </p:nvPr>
        </p:nvSpPr>
        <p:spPr>
          <a:xfrm>
            <a:off x="1371600" y="5867400"/>
            <a:ext cx="6400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I</a:t>
            </a:r>
          </a:p>
        </p:txBody>
      </p:sp>
      <p:sp>
        <p:nvSpPr>
          <p:cNvPr id="137" name="Shape 137"/>
          <p:cNvSpPr/>
          <p:nvPr/>
        </p:nvSpPr>
        <p:spPr>
          <a:xfrm>
            <a:off x="457200" y="990600"/>
            <a:ext cx="8077200" cy="381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FF0000"/>
                </a:solidFill>
                <a:latin typeface="Corben;700"/>
              </a:rPr>
              <a:t>Bonding Basics</a:t>
            </a:r>
          </a:p>
        </p:txBody>
      </p:sp>
      <p:pic>
        <p:nvPicPr>
          <p:cNvPr descr="na00121_"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4495800"/>
            <a:ext cx="2658221" cy="16796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00121_" id="139" name="Shape 1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33379" y="4495800"/>
            <a:ext cx="2658221" cy="167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0" y="0"/>
            <a:ext cx="9144000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u="sng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Remember…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4000" u="sng">
                <a:solidFill>
                  <a:srgbClr val="5EA226"/>
                </a:solidFill>
                <a:latin typeface="Arial"/>
                <a:ea typeface="Arial"/>
                <a:cs typeface="Arial"/>
                <a:sym typeface="Arial"/>
              </a:rPr>
              <a:t>ION </a:t>
            </a: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an atom with a charge because it </a:t>
            </a:r>
            <a:r>
              <a:rPr lang="en-US" sz="4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loses</a:t>
            </a: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or </a:t>
            </a:r>
            <a:r>
              <a:rPr lang="en-US" sz="4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gains</a:t>
            </a:r>
            <a:r>
              <a:rPr lang="en-US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one or more </a:t>
            </a:r>
            <a:r>
              <a:rPr lang="en-US" sz="4000">
                <a:solidFill>
                  <a:srgbClr val="5EA226"/>
                </a:solidFill>
                <a:latin typeface="Arial"/>
                <a:ea typeface="Arial"/>
                <a:cs typeface="Arial"/>
                <a:sym typeface="Arial"/>
              </a:rPr>
              <a:t>electrons</a:t>
            </a:r>
            <a:r>
              <a:rPr lang="en-US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</a:p>
        </p:txBody>
      </p:sp>
      <p:grpSp>
        <p:nvGrpSpPr>
          <p:cNvPr id="231" name="Shape 231"/>
          <p:cNvGrpSpPr/>
          <p:nvPr/>
        </p:nvGrpSpPr>
        <p:grpSpPr>
          <a:xfrm>
            <a:off x="381000" y="2362200"/>
            <a:ext cx="1587500" cy="1905000"/>
            <a:chOff x="816" y="1809"/>
            <a:chExt cx="1200" cy="1200"/>
          </a:xfrm>
        </p:grpSpPr>
        <p:grpSp>
          <p:nvGrpSpPr>
            <p:cNvPr id="232" name="Shape 232"/>
            <p:cNvGrpSpPr/>
            <p:nvPr/>
          </p:nvGrpSpPr>
          <p:grpSpPr>
            <a:xfrm>
              <a:off x="816" y="1809"/>
              <a:ext cx="1200" cy="1200"/>
              <a:chOff x="816" y="1809"/>
              <a:chExt cx="1200" cy="1200"/>
            </a:xfrm>
          </p:grpSpPr>
          <p:sp>
            <p:nvSpPr>
              <p:cNvPr id="233" name="Shape 233"/>
              <p:cNvSpPr/>
              <p:nvPr/>
            </p:nvSpPr>
            <p:spPr>
              <a:xfrm>
                <a:off x="816" y="1809"/>
                <a:ext cx="1200" cy="1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4" name="Shape 234"/>
              <p:cNvSpPr/>
              <p:nvPr/>
            </p:nvSpPr>
            <p:spPr>
              <a:xfrm rot="10800000">
                <a:off x="1032" y="1920"/>
                <a:ext cx="768" cy="912"/>
              </a:xfrm>
              <a:custGeom>
                <a:pathLst>
                  <a:path extrusionOk="0" h="120000" w="120000">
                    <a:moveTo>
                      <a:pt x="6250" y="60000"/>
                    </a:moveTo>
                    <a:cubicBezTo>
                      <a:pt x="6250" y="30311"/>
                      <a:pt x="30311" y="6250"/>
                      <a:pt x="60000" y="6250"/>
                    </a:cubicBezTo>
                    <a:cubicBezTo>
                      <a:pt x="89683" y="6244"/>
                      <a:pt x="113744" y="30311"/>
                      <a:pt x="113750" y="59994"/>
                    </a:cubicBezTo>
                    <a:lnTo>
                      <a:pt x="120000" y="60000"/>
                    </a:lnTo>
                    <a:cubicBezTo>
                      <a:pt x="120000" y="26861"/>
                      <a:pt x="93133" y="0"/>
                      <a:pt x="60000" y="0"/>
                    </a:cubicBezTo>
                    <a:cubicBezTo>
                      <a:pt x="26861" y="0"/>
                      <a:pt x="0" y="26861"/>
                      <a:pt x="0" y="60000"/>
                    </a:cubicBezTo>
                    <a:lnTo>
                      <a:pt x="6250" y="60000"/>
                    </a:ln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35" name="Shape 235"/>
            <p:cNvGrpSpPr/>
            <p:nvPr/>
          </p:nvGrpSpPr>
          <p:grpSpPr>
            <a:xfrm>
              <a:off x="1032" y="2057"/>
              <a:ext cx="768" cy="288"/>
              <a:chOff x="1056" y="2112"/>
              <a:chExt cx="768" cy="288"/>
            </a:xfrm>
          </p:grpSpPr>
          <p:grpSp>
            <p:nvGrpSpPr>
              <p:cNvPr id="236" name="Shape 236"/>
              <p:cNvGrpSpPr/>
              <p:nvPr/>
            </p:nvGrpSpPr>
            <p:grpSpPr>
              <a:xfrm>
                <a:off x="1056" y="2112"/>
                <a:ext cx="288" cy="288"/>
                <a:chOff x="2304" y="2928"/>
                <a:chExt cx="288" cy="288"/>
              </a:xfrm>
            </p:grpSpPr>
            <p:cxnSp>
              <p:nvCxnSpPr>
                <p:cNvPr id="237" name="Shape 237"/>
                <p:cNvCxnSpPr/>
                <p:nvPr/>
              </p:nvCxnSpPr>
              <p:spPr>
                <a:xfrm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38" name="Shape 238"/>
                <p:cNvCxnSpPr/>
                <p:nvPr/>
              </p:nvCxnSpPr>
              <p:spPr>
                <a:xfrm rot="10800000"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39" name="Shape 239"/>
              <p:cNvGrpSpPr/>
              <p:nvPr/>
            </p:nvGrpSpPr>
            <p:grpSpPr>
              <a:xfrm>
                <a:off x="1536" y="2112"/>
                <a:ext cx="288" cy="288"/>
                <a:chOff x="2304" y="2928"/>
                <a:chExt cx="288" cy="288"/>
              </a:xfrm>
            </p:grpSpPr>
            <p:cxnSp>
              <p:nvCxnSpPr>
                <p:cNvPr id="240" name="Shape 240"/>
                <p:cNvCxnSpPr/>
                <p:nvPr/>
              </p:nvCxnSpPr>
              <p:spPr>
                <a:xfrm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1" name="Shape 241"/>
                <p:cNvCxnSpPr/>
                <p:nvPr/>
              </p:nvCxnSpPr>
              <p:spPr>
                <a:xfrm rot="10800000"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42" name="Shape 242"/>
          <p:cNvGrpSpPr/>
          <p:nvPr/>
        </p:nvGrpSpPr>
        <p:grpSpPr>
          <a:xfrm>
            <a:off x="2362200" y="2362200"/>
            <a:ext cx="1587500" cy="1981200"/>
            <a:chOff x="5040" y="2688"/>
            <a:chExt cx="1200" cy="1248"/>
          </a:xfrm>
        </p:grpSpPr>
        <p:sp>
          <p:nvSpPr>
            <p:cNvPr id="243" name="Shape 243"/>
            <p:cNvSpPr/>
            <p:nvPr/>
          </p:nvSpPr>
          <p:spPr>
            <a:xfrm>
              <a:off x="5040" y="2688"/>
              <a:ext cx="1200" cy="1200"/>
            </a:xfrm>
            <a:prstGeom prst="ellipse">
              <a:avLst/>
            </a:prstGeom>
            <a:solidFill>
              <a:schemeClr val="lt1"/>
            </a:solidFill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44" name="Shape 244"/>
            <p:cNvGrpSpPr/>
            <p:nvPr/>
          </p:nvGrpSpPr>
          <p:grpSpPr>
            <a:xfrm>
              <a:off x="5324" y="2998"/>
              <a:ext cx="703" cy="148"/>
              <a:chOff x="956" y="2998"/>
              <a:chExt cx="703" cy="148"/>
            </a:xfrm>
          </p:grpSpPr>
          <p:cxnSp>
            <p:nvCxnSpPr>
              <p:cNvPr id="245" name="Shape 245"/>
              <p:cNvCxnSpPr/>
              <p:nvPr/>
            </p:nvCxnSpPr>
            <p:spPr>
              <a:xfrm>
                <a:off x="1080" y="2928"/>
                <a:ext cx="0" cy="288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46" name="Shape 246"/>
              <p:cNvCxnSpPr/>
              <p:nvPr/>
            </p:nvCxnSpPr>
            <p:spPr>
              <a:xfrm>
                <a:off x="1536" y="2928"/>
                <a:ext cx="0" cy="288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47" name="Shape 247"/>
            <p:cNvSpPr/>
            <p:nvPr/>
          </p:nvSpPr>
          <p:spPr>
            <a:xfrm flipH="1">
              <a:off x="5280" y="3360"/>
              <a:ext cx="768" cy="576"/>
            </a:xfrm>
            <a:custGeom>
              <a:pathLst>
                <a:path extrusionOk="0" h="120000" w="120000">
                  <a:moveTo>
                    <a:pt x="6250" y="60000"/>
                  </a:moveTo>
                  <a:cubicBezTo>
                    <a:pt x="6250" y="30311"/>
                    <a:pt x="30311" y="6250"/>
                    <a:pt x="60000" y="6250"/>
                  </a:cubicBezTo>
                  <a:cubicBezTo>
                    <a:pt x="89683" y="6244"/>
                    <a:pt x="113744" y="30311"/>
                    <a:pt x="113750" y="59994"/>
                  </a:cubicBezTo>
                  <a:lnTo>
                    <a:pt x="120000" y="60000"/>
                  </a:lnTo>
                  <a:cubicBezTo>
                    <a:pt x="120000" y="26861"/>
                    <a:pt x="93133" y="0"/>
                    <a:pt x="60000" y="0"/>
                  </a:cubicBezTo>
                  <a:cubicBezTo>
                    <a:pt x="26861" y="0"/>
                    <a:pt x="0" y="26861"/>
                    <a:pt x="0" y="60000"/>
                  </a:cubicBezTo>
                  <a:lnTo>
                    <a:pt x="6250" y="60000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48" name="Shape 248"/>
          <p:cNvGrpSpPr/>
          <p:nvPr/>
        </p:nvGrpSpPr>
        <p:grpSpPr>
          <a:xfrm>
            <a:off x="5562600" y="2362200"/>
            <a:ext cx="1587500" cy="1905000"/>
            <a:chOff x="816" y="1809"/>
            <a:chExt cx="1200" cy="1200"/>
          </a:xfrm>
        </p:grpSpPr>
        <p:grpSp>
          <p:nvGrpSpPr>
            <p:cNvPr id="249" name="Shape 249"/>
            <p:cNvGrpSpPr/>
            <p:nvPr/>
          </p:nvGrpSpPr>
          <p:grpSpPr>
            <a:xfrm>
              <a:off x="816" y="1809"/>
              <a:ext cx="1200" cy="1200"/>
              <a:chOff x="816" y="1809"/>
              <a:chExt cx="1200" cy="1200"/>
            </a:xfrm>
          </p:grpSpPr>
          <p:sp>
            <p:nvSpPr>
              <p:cNvPr id="250" name="Shape 250"/>
              <p:cNvSpPr/>
              <p:nvPr/>
            </p:nvSpPr>
            <p:spPr>
              <a:xfrm>
                <a:off x="816" y="1809"/>
                <a:ext cx="1200" cy="1200"/>
              </a:xfrm>
              <a:prstGeom prst="ellipse">
                <a:avLst/>
              </a:prstGeom>
              <a:solidFill>
                <a:schemeClr val="lt1"/>
              </a:solidFill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1" name="Shape 251"/>
              <p:cNvSpPr/>
              <p:nvPr/>
            </p:nvSpPr>
            <p:spPr>
              <a:xfrm rot="10800000">
                <a:off x="1032" y="1920"/>
                <a:ext cx="768" cy="912"/>
              </a:xfrm>
              <a:custGeom>
                <a:pathLst>
                  <a:path extrusionOk="0" h="120000" w="120000">
                    <a:moveTo>
                      <a:pt x="6250" y="60000"/>
                    </a:moveTo>
                    <a:cubicBezTo>
                      <a:pt x="6250" y="30311"/>
                      <a:pt x="30311" y="6250"/>
                      <a:pt x="60000" y="6250"/>
                    </a:cubicBezTo>
                    <a:cubicBezTo>
                      <a:pt x="89683" y="6244"/>
                      <a:pt x="113744" y="30311"/>
                      <a:pt x="113750" y="59994"/>
                    </a:cubicBezTo>
                    <a:lnTo>
                      <a:pt x="120000" y="60000"/>
                    </a:lnTo>
                    <a:cubicBezTo>
                      <a:pt x="120000" y="26861"/>
                      <a:pt x="93133" y="0"/>
                      <a:pt x="60000" y="0"/>
                    </a:cubicBezTo>
                    <a:cubicBezTo>
                      <a:pt x="26861" y="0"/>
                      <a:pt x="0" y="26861"/>
                      <a:pt x="0" y="60000"/>
                    </a:cubicBezTo>
                    <a:lnTo>
                      <a:pt x="6250" y="60000"/>
                    </a:lnTo>
                    <a:close/>
                  </a:path>
                </a:pathLst>
              </a:custGeom>
              <a:solidFill>
                <a:schemeClr val="dk1"/>
              </a:solidFill>
              <a:ln cap="flat" cmpd="sng" w="9525">
                <a:solidFill>
                  <a:schemeClr val="dk1"/>
                </a:solidFill>
                <a:prstDash val="solid"/>
                <a:miter lim="800000"/>
                <a:headEnd len="med" w="med" type="none"/>
                <a:tailEnd len="med" w="med" type="none"/>
              </a:ln>
            </p:spPr>
            <p:txBody>
              <a:bodyPr anchorCtr="0" anchor="ctr" bIns="45700" lIns="91425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252" name="Shape 252"/>
            <p:cNvGrpSpPr/>
            <p:nvPr/>
          </p:nvGrpSpPr>
          <p:grpSpPr>
            <a:xfrm>
              <a:off x="1032" y="2057"/>
              <a:ext cx="768" cy="288"/>
              <a:chOff x="1056" y="2112"/>
              <a:chExt cx="768" cy="288"/>
            </a:xfrm>
          </p:grpSpPr>
          <p:grpSp>
            <p:nvGrpSpPr>
              <p:cNvPr id="253" name="Shape 253"/>
              <p:cNvGrpSpPr/>
              <p:nvPr/>
            </p:nvGrpSpPr>
            <p:grpSpPr>
              <a:xfrm>
                <a:off x="1056" y="2112"/>
                <a:ext cx="288" cy="288"/>
                <a:chOff x="2304" y="2928"/>
                <a:chExt cx="288" cy="288"/>
              </a:xfrm>
            </p:grpSpPr>
            <p:cxnSp>
              <p:nvCxnSpPr>
                <p:cNvPr id="254" name="Shape 254"/>
                <p:cNvCxnSpPr/>
                <p:nvPr/>
              </p:nvCxnSpPr>
              <p:spPr>
                <a:xfrm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55" name="Shape 255"/>
                <p:cNvCxnSpPr/>
                <p:nvPr/>
              </p:nvCxnSpPr>
              <p:spPr>
                <a:xfrm rot="10800000"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56" name="Shape 256"/>
              <p:cNvGrpSpPr/>
              <p:nvPr/>
            </p:nvGrpSpPr>
            <p:grpSpPr>
              <a:xfrm>
                <a:off x="1536" y="2112"/>
                <a:ext cx="288" cy="288"/>
                <a:chOff x="2304" y="2928"/>
                <a:chExt cx="288" cy="288"/>
              </a:xfrm>
            </p:grpSpPr>
            <p:cxnSp>
              <p:nvCxnSpPr>
                <p:cNvPr id="257" name="Shape 257"/>
                <p:cNvCxnSpPr/>
                <p:nvPr/>
              </p:nvCxnSpPr>
              <p:spPr>
                <a:xfrm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58" name="Shape 258"/>
                <p:cNvCxnSpPr/>
                <p:nvPr/>
              </p:nvCxnSpPr>
              <p:spPr>
                <a:xfrm rot="10800000">
                  <a:off x="2448" y="2928"/>
                  <a:ext cx="0" cy="288"/>
                </a:xfrm>
                <a:prstGeom prst="straightConnector1">
                  <a:avLst/>
                </a:prstGeom>
                <a:noFill/>
                <a:ln cap="flat" cmpd="sng" w="38100">
                  <a:solidFill>
                    <a:schemeClr val="dk1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</p:grpSp>
      <p:grpSp>
        <p:nvGrpSpPr>
          <p:cNvPr id="259" name="Shape 259"/>
          <p:cNvGrpSpPr/>
          <p:nvPr/>
        </p:nvGrpSpPr>
        <p:grpSpPr>
          <a:xfrm>
            <a:off x="7315200" y="2362200"/>
            <a:ext cx="1587500" cy="1981200"/>
            <a:chOff x="5040" y="2688"/>
            <a:chExt cx="1200" cy="1248"/>
          </a:xfrm>
        </p:grpSpPr>
        <p:sp>
          <p:nvSpPr>
            <p:cNvPr id="260" name="Shape 260"/>
            <p:cNvSpPr/>
            <p:nvPr/>
          </p:nvSpPr>
          <p:spPr>
            <a:xfrm>
              <a:off x="5040" y="2688"/>
              <a:ext cx="1200" cy="1200"/>
            </a:xfrm>
            <a:prstGeom prst="ellipse">
              <a:avLst/>
            </a:prstGeom>
            <a:solidFill>
              <a:srgbClr val="FFFF00"/>
            </a:solidFill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61" name="Shape 261"/>
            <p:cNvGrpSpPr/>
            <p:nvPr/>
          </p:nvGrpSpPr>
          <p:grpSpPr>
            <a:xfrm>
              <a:off x="5324" y="2998"/>
              <a:ext cx="703" cy="148"/>
              <a:chOff x="956" y="2998"/>
              <a:chExt cx="703" cy="148"/>
            </a:xfrm>
          </p:grpSpPr>
          <p:cxnSp>
            <p:nvCxnSpPr>
              <p:cNvPr id="262" name="Shape 262"/>
              <p:cNvCxnSpPr/>
              <p:nvPr/>
            </p:nvCxnSpPr>
            <p:spPr>
              <a:xfrm>
                <a:off x="1080" y="2928"/>
                <a:ext cx="0" cy="288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63" name="Shape 263"/>
              <p:cNvCxnSpPr/>
              <p:nvPr/>
            </p:nvCxnSpPr>
            <p:spPr>
              <a:xfrm>
                <a:off x="1536" y="2928"/>
                <a:ext cx="0" cy="288"/>
              </a:xfrm>
              <a:prstGeom prst="straightConnector1">
                <a:avLst/>
              </a:pr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264" name="Shape 264"/>
            <p:cNvSpPr/>
            <p:nvPr/>
          </p:nvSpPr>
          <p:spPr>
            <a:xfrm flipH="1">
              <a:off x="5280" y="3360"/>
              <a:ext cx="768" cy="576"/>
            </a:xfrm>
            <a:custGeom>
              <a:pathLst>
                <a:path extrusionOk="0" h="120000" w="120000">
                  <a:moveTo>
                    <a:pt x="6250" y="60000"/>
                  </a:moveTo>
                  <a:cubicBezTo>
                    <a:pt x="6250" y="30311"/>
                    <a:pt x="30311" y="6250"/>
                    <a:pt x="60000" y="6250"/>
                  </a:cubicBezTo>
                  <a:cubicBezTo>
                    <a:pt x="89683" y="6244"/>
                    <a:pt x="113744" y="30311"/>
                    <a:pt x="113750" y="59994"/>
                  </a:cubicBezTo>
                  <a:lnTo>
                    <a:pt x="120000" y="60000"/>
                  </a:lnTo>
                  <a:cubicBezTo>
                    <a:pt x="120000" y="26861"/>
                    <a:pt x="93133" y="0"/>
                    <a:pt x="60000" y="0"/>
                  </a:cubicBezTo>
                  <a:cubicBezTo>
                    <a:pt x="26861" y="0"/>
                    <a:pt x="0" y="26861"/>
                    <a:pt x="0" y="60000"/>
                  </a:cubicBezTo>
                  <a:lnTo>
                    <a:pt x="6250" y="60000"/>
                  </a:lnTo>
                  <a:close/>
                </a:path>
              </a:pathLst>
            </a:custGeom>
            <a:solidFill>
              <a:schemeClr val="dk1"/>
            </a:solidFill>
            <a:ln cap="flat" cmpd="sng" w="9525">
              <a:solidFill>
                <a:schemeClr val="dk1"/>
              </a:solidFill>
              <a:prstDash val="solid"/>
              <a:miter lim="800000"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5" name="Shape 265"/>
          <p:cNvGrpSpPr/>
          <p:nvPr/>
        </p:nvGrpSpPr>
        <p:grpSpPr>
          <a:xfrm>
            <a:off x="2590800" y="2438400"/>
            <a:ext cx="1177636" cy="1676400"/>
            <a:chOff x="5040" y="2832"/>
            <a:chExt cx="816" cy="1248"/>
          </a:xfrm>
        </p:grpSpPr>
        <p:cxnSp>
          <p:nvCxnSpPr>
            <p:cNvPr id="266" name="Shape 266"/>
            <p:cNvCxnSpPr/>
            <p:nvPr/>
          </p:nvCxnSpPr>
          <p:spPr>
            <a:xfrm flipH="1">
              <a:off x="5040" y="2832"/>
              <a:ext cx="816" cy="1248"/>
            </a:xfrm>
            <a:prstGeom prst="straightConnector1">
              <a:avLst/>
            </a:prstGeom>
            <a:noFill/>
            <a:ln cap="flat" cmpd="sng" w="762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7" name="Shape 267"/>
            <p:cNvCxnSpPr/>
            <p:nvPr/>
          </p:nvCxnSpPr>
          <p:spPr>
            <a:xfrm>
              <a:off x="5040" y="2832"/>
              <a:ext cx="816" cy="1248"/>
            </a:xfrm>
            <a:prstGeom prst="straightConnector1">
              <a:avLst/>
            </a:prstGeom>
            <a:noFill/>
            <a:ln cap="flat" cmpd="sng" w="762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68" name="Shape 268"/>
          <p:cNvSpPr txBox="1"/>
          <p:nvPr/>
        </p:nvSpPr>
        <p:spPr>
          <a:xfrm>
            <a:off x="152400" y="4419600"/>
            <a:ext cx="4488873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Positive ion=cation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loses electrons 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(now has more positive particles than negative)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724400" y="4419600"/>
            <a:ext cx="441960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Negative ion=anion 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gains electrons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(now has more negative particles than positive)</a:t>
            </a: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Here are 2 elements that have a few extra electrons.  What do they want to do?</a:t>
            </a:r>
          </a:p>
        </p:txBody>
      </p:sp>
      <p:sp>
        <p:nvSpPr>
          <p:cNvPr id="275" name="Shape 27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EXAMPLES…</a:t>
            </a:r>
          </a:p>
        </p:txBody>
      </p:sp>
      <p:pic>
        <p:nvPicPr>
          <p:cNvPr descr="http://www.chem4kids.com/files/art/atom_bond1.gif" id="276" name="Shape 27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895600"/>
            <a:ext cx="9121140" cy="1828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Here are 2 elements that are missing a few electrons.  What do they want to do?</a:t>
            </a:r>
          </a:p>
        </p:txBody>
      </p:sp>
      <p:sp>
        <p:nvSpPr>
          <p:cNvPr id="282" name="Shape 28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EXAMPLES…</a:t>
            </a:r>
          </a:p>
        </p:txBody>
      </p:sp>
      <p:pic>
        <p:nvPicPr>
          <p:cNvPr descr="http://www.chem4kids.com/files/art/atom_bond2.gif" id="283" name="Shape 28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048000"/>
            <a:ext cx="9121140" cy="18285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We have Sodium (Na) who has an extra electron, and Fluorine (F) who is looking for an electron SO…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7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They end up bonding so they can both be happy!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89" name="Shape 28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EXAMPLES…</a:t>
            </a:r>
          </a:p>
        </p:txBody>
      </p:sp>
      <p:pic>
        <p:nvPicPr>
          <p:cNvPr descr="http://www.chem4kids.com/files/art/atom_bond3.gif" id="290" name="Shape 29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9200" y="2819400"/>
            <a:ext cx="6867776" cy="13761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Fill in the electron table using your periodic table…if you got that move on to the back!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1" i="0" sz="4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296" name="Shape 2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Let’s Try It!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1" name="Shape 301"/>
          <p:cNvGraphicFramePr/>
          <p:nvPr/>
        </p:nvGraphicFramePr>
        <p:xfrm>
          <a:off x="-2" y="38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{BA656010-7B71-4A10-AF1F-3C01AEF0C28F}</a:tableStyleId>
              </a:tblPr>
              <a:tblGrid>
                <a:gridCol w="1306275"/>
                <a:gridCol w="1306275"/>
                <a:gridCol w="1306275"/>
                <a:gridCol w="1306275"/>
                <a:gridCol w="1306275"/>
                <a:gridCol w="1306275"/>
                <a:gridCol w="1306275"/>
              </a:tblGrid>
              <a:tr h="9667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Element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Element Symbol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Atomic Number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Total # of Electrons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# of Valence Electrons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# of Electrons Gained or Lost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Overall Charge</a:t>
                      </a: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6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(+/-)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7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Chlorine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25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Potassium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975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Magnesium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7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Fluorine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71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Aluminum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259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 u="none" cap="none" strike="noStrike">
                          <a:latin typeface="Rambla"/>
                          <a:ea typeface="Rambla"/>
                          <a:cs typeface="Rambla"/>
                          <a:sym typeface="Rambla"/>
                        </a:rPr>
                        <a:t>Carbon</a:t>
                      </a: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 u="none" cap="none" strike="noStrike">
                        <a:latin typeface="Rambla"/>
                        <a:ea typeface="Rambla"/>
                        <a:cs typeface="Rambla"/>
                        <a:sym typeface="Rambla"/>
                      </a:endParaRPr>
                    </a:p>
                  </a:txBody>
                  <a:tcPr marT="0" marB="0" marR="68575" marL="6857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6" name="Shape 30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533400"/>
            <a:ext cx="3010320" cy="2580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" name="Shape 30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2600" y="533400"/>
            <a:ext cx="3004400" cy="257626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308" name="Shape 308"/>
          <p:cNvGraphicFramePr/>
          <p:nvPr/>
        </p:nvGraphicFramePr>
        <p:xfrm>
          <a:off x="533400" y="3124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{C730F9A3-68B0-469D-A39C-A770677B726A}</a:tableStyleId>
              </a:tblPr>
              <a:tblGrid>
                <a:gridCol w="2971800"/>
              </a:tblGrid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Atomic # =</a:t>
                      </a:r>
                    </a:p>
                  </a:txBody>
                  <a:tcPr marT="45725" marB="45725" marR="91450" marL="91450"/>
                </a:tc>
              </a:tr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Atomic Mass =</a:t>
                      </a:r>
                    </a:p>
                  </a:txBody>
                  <a:tcPr marT="45725" marB="45725" marR="91450" marL="91450"/>
                </a:tc>
              </a:tr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 of Protons = </a:t>
                      </a:r>
                    </a:p>
                  </a:txBody>
                  <a:tcPr marT="45725" marB="45725" marR="91450" marL="91450"/>
                </a:tc>
              </a:tr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 of Neutrons</a:t>
                      </a:r>
                      <a:r>
                        <a:rPr lang="en-US" sz="1800"/>
                        <a:t> =</a:t>
                      </a:r>
                    </a:p>
                  </a:txBody>
                  <a:tcPr marT="45725" marB="45725" marR="91450" marL="91450"/>
                </a:tc>
              </a:tr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</a:t>
                      </a:r>
                      <a:r>
                        <a:rPr lang="en-US" sz="1800"/>
                        <a:t> of Electrons =</a:t>
                      </a:r>
                    </a:p>
                  </a:txBody>
                  <a:tcPr marT="45725" marB="45725" marR="91450" marL="91450"/>
                </a:tc>
              </a:tr>
              <a:tr h="446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Cation/Anion =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graphicFrame>
        <p:nvGraphicFramePr>
          <p:cNvPr id="309" name="Shape 309"/>
          <p:cNvGraphicFramePr/>
          <p:nvPr/>
        </p:nvGraphicFramePr>
        <p:xfrm>
          <a:off x="5562600" y="3124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{C730F9A3-68B0-469D-A39C-A770677B726A}</a:tableStyleId>
              </a:tblPr>
              <a:tblGrid>
                <a:gridCol w="2971800"/>
              </a:tblGrid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</a:rPr>
                        <a:t>Atomic # =</a:t>
                      </a:r>
                    </a:p>
                  </a:txBody>
                  <a:tcPr marT="45725" marB="45725" marR="91450" marL="91450"/>
                </a:tc>
              </a:tr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Atomic Mass =</a:t>
                      </a:r>
                    </a:p>
                  </a:txBody>
                  <a:tcPr marT="45725" marB="45725" marR="91450" marL="91450"/>
                </a:tc>
              </a:tr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 of Protons = </a:t>
                      </a:r>
                    </a:p>
                  </a:txBody>
                  <a:tcPr marT="45725" marB="45725" marR="91450" marL="91450"/>
                </a:tc>
              </a:tr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 of Neutrons</a:t>
                      </a:r>
                      <a:r>
                        <a:rPr lang="en-US" sz="1800"/>
                        <a:t> =</a:t>
                      </a:r>
                    </a:p>
                  </a:txBody>
                  <a:tcPr marT="45725" marB="45725" marR="91450" marL="91450"/>
                </a:tc>
              </a:tr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#</a:t>
                      </a:r>
                      <a:r>
                        <a:rPr lang="en-US" sz="1800"/>
                        <a:t> of Electrons =</a:t>
                      </a:r>
                    </a:p>
                  </a:txBody>
                  <a:tcPr marT="45725" marB="45725" marR="91450" marL="91450"/>
                </a:tc>
              </a:tr>
              <a:tr h="4590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Ion Symbol =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/>
          <p:nvPr>
            <p:ph idx="1" type="subTitle"/>
          </p:nvPr>
        </p:nvSpPr>
        <p:spPr>
          <a:xfrm>
            <a:off x="1371600" y="5943600"/>
            <a:ext cx="64008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rIns="45700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4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PART 2</a:t>
            </a:r>
          </a:p>
        </p:txBody>
      </p:sp>
      <p:sp>
        <p:nvSpPr>
          <p:cNvPr id="315" name="Shape 315"/>
          <p:cNvSpPr/>
          <p:nvPr/>
        </p:nvSpPr>
        <p:spPr>
          <a:xfrm>
            <a:off x="457200" y="990600"/>
            <a:ext cx="8077200" cy="38100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 cap="flat" cmpd="sng" w="38100">
                  <a:solidFill>
                    <a:srgbClr val="000000"/>
                  </a:solidFill>
                  <a:prstDash val="solid"/>
                  <a:round/>
                  <a:headEnd len="med" w="med" type="none"/>
                  <a:tailEnd len="med" w="med" type="none"/>
                </a:ln>
                <a:solidFill>
                  <a:srgbClr val="FF0000"/>
                </a:solidFill>
                <a:latin typeface="Corben;700"/>
              </a:rPr>
              <a:t>Bonding Basics</a:t>
            </a:r>
          </a:p>
        </p:txBody>
      </p:sp>
      <p:pic>
        <p:nvPicPr>
          <p:cNvPr descr="na00121_" id="316" name="Shape 3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4495800"/>
            <a:ext cx="2658221" cy="16796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na00121_" id="317" name="Shape 3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>
            <a:off x="6333379" y="4495800"/>
            <a:ext cx="2658221" cy="16796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/>
          <p:nvPr>
            <p:ph idx="1" type="body"/>
          </p:nvPr>
        </p:nvSpPr>
        <p:spPr>
          <a:xfrm>
            <a:off x="457200" y="1481138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4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Ionic  Bonds</a:t>
            </a:r>
          </a:p>
        </p:txBody>
      </p:sp>
      <p:sp>
        <p:nvSpPr>
          <p:cNvPr id="324" name="Shape 324"/>
          <p:cNvSpPr txBox="1"/>
          <p:nvPr>
            <p:ph idx="2" type="body"/>
          </p:nvPr>
        </p:nvSpPr>
        <p:spPr>
          <a:xfrm>
            <a:off x="4648200" y="1481138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1" i="0" sz="4800" u="none" cap="none" strike="noStrike">
              <a:solidFill>
                <a:schemeClr val="lt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ctr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800" u="none" cap="none" strike="noStrike">
                <a:solidFill>
                  <a:schemeClr val="lt1"/>
                </a:solidFill>
                <a:latin typeface="Rambla"/>
                <a:ea typeface="Rambla"/>
                <a:cs typeface="Rambla"/>
                <a:sym typeface="Rambla"/>
              </a:rPr>
              <a:t>Covalent Bonds</a:t>
            </a:r>
          </a:p>
        </p:txBody>
      </p:sp>
      <p:sp>
        <p:nvSpPr>
          <p:cNvPr id="325" name="Shape 325"/>
          <p:cNvSpPr txBox="1"/>
          <p:nvPr>
            <p:ph type="title"/>
          </p:nvPr>
        </p:nvSpPr>
        <p:spPr>
          <a:xfrm>
            <a:off x="457200" y="274638"/>
            <a:ext cx="8458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400" u="sng" cap="none" strike="noStrike">
                <a:solidFill>
                  <a:schemeClr val="lt2"/>
                </a:solidFill>
                <a:latin typeface="Rambla"/>
                <a:ea typeface="Rambla"/>
                <a:cs typeface="Rambla"/>
                <a:sym typeface="Rambla"/>
              </a:rPr>
              <a:t>Two Types of Chemical Bonds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Atoms will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one or more electrons to another atom to form the bond. 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atom is left with a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valence shell.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ionic bond forms between a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ion with a positive charge and a </a:t>
            </a:r>
            <a:r>
              <a:rPr b="1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________________</a:t>
            </a: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ion with a negative charge.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31" name="Shape 3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Ionic Bonds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4495800" y="2819400"/>
            <a:ext cx="2438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2590800" y="1371600"/>
            <a:ext cx="20574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TRANSFER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5562600" y="4191000"/>
            <a:ext cx="1600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METAL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5410200" y="4724400"/>
            <a:ext cx="19812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NONMETAL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457200" y="914400"/>
            <a:ext cx="8229600" cy="50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is an example of a </a:t>
            </a:r>
            <a:r>
              <a:rPr b="1" i="0" lang="en-US" sz="3600" u="sng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rPr>
              <a:t>chemical</a:t>
            </a: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change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occurs when </a:t>
            </a:r>
            <a:r>
              <a:rPr b="1" i="0" lang="en-US" sz="3600" u="sng" cap="none" strike="noStrike">
                <a:solidFill>
                  <a:srgbClr val="7FD13B"/>
                </a:solidFill>
                <a:latin typeface="Rambla"/>
                <a:ea typeface="Rambla"/>
                <a:cs typeface="Rambla"/>
                <a:sym typeface="Rambla"/>
              </a:rPr>
              <a:t>2 or more atoms are chemically joined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When 2 or more atoms bond that is called a </a:t>
            </a:r>
            <a:r>
              <a:rPr b="1" i="0" lang="en-US" sz="3600" u="sng" cap="none" strike="noStrike">
                <a:solidFill>
                  <a:srgbClr val="7FD13B"/>
                </a:solidFill>
                <a:latin typeface="Rambla"/>
                <a:ea typeface="Rambla"/>
                <a:cs typeface="Rambla"/>
                <a:sym typeface="Rambla"/>
              </a:rPr>
              <a:t>molecule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 molecule that contains </a:t>
            </a:r>
            <a:r>
              <a:rPr b="1" i="0" lang="en-US" sz="3600" u="sng" cap="none" strike="noStrike">
                <a:solidFill>
                  <a:srgbClr val="7FD13B"/>
                </a:solidFill>
                <a:latin typeface="Rambla"/>
                <a:ea typeface="Rambla"/>
                <a:cs typeface="Rambla"/>
                <a:sym typeface="Rambla"/>
              </a:rPr>
              <a:t>2 or more</a:t>
            </a: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elements is called a </a:t>
            </a:r>
            <a:r>
              <a:rPr b="1" i="0" lang="en-US" sz="3600" u="sng" cap="none" strike="noStrike">
                <a:solidFill>
                  <a:srgbClr val="7FD13B"/>
                </a:solidFill>
                <a:latin typeface="Rambla"/>
                <a:ea typeface="Rambla"/>
                <a:cs typeface="Rambla"/>
                <a:sym typeface="Rambla"/>
              </a:rPr>
              <a:t>compound</a:t>
            </a:r>
          </a:p>
        </p:txBody>
      </p:sp>
      <p:sp>
        <p:nvSpPr>
          <p:cNvPr id="145" name="Shape 145"/>
          <p:cNvSpPr txBox="1"/>
          <p:nvPr>
            <p:ph type="title"/>
          </p:nvPr>
        </p:nvSpPr>
        <p:spPr>
          <a:xfrm>
            <a:off x="457200" y="152400"/>
            <a:ext cx="82296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41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Basics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Ionic Bonds</a:t>
            </a:r>
          </a:p>
        </p:txBody>
      </p:sp>
      <p:pic>
        <p:nvPicPr>
          <p:cNvPr id="341" name="Shape 3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33800" y="838200"/>
            <a:ext cx="3590925" cy="541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Ionic Bonds</a:t>
            </a:r>
          </a:p>
        </p:txBody>
      </p:sp>
      <p:sp>
        <p:nvSpPr>
          <p:cNvPr id="347" name="Shape 347"/>
          <p:cNvSpPr/>
          <p:nvPr/>
        </p:nvSpPr>
        <p:spPr>
          <a:xfrm>
            <a:off x="1600200" y="2667000"/>
            <a:ext cx="2057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9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Li</a:t>
            </a:r>
          </a:p>
        </p:txBody>
      </p:sp>
      <p:sp>
        <p:nvSpPr>
          <p:cNvPr id="348" name="Shape 348"/>
          <p:cNvSpPr/>
          <p:nvPr/>
        </p:nvSpPr>
        <p:spPr>
          <a:xfrm>
            <a:off x="5029200" y="2743200"/>
            <a:ext cx="2057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9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</a:t>
            </a:r>
          </a:p>
        </p:txBody>
      </p:sp>
      <p:sp>
        <p:nvSpPr>
          <p:cNvPr id="349" name="Shape 349"/>
          <p:cNvSpPr/>
          <p:nvPr/>
        </p:nvSpPr>
        <p:spPr>
          <a:xfrm>
            <a:off x="3352800" y="2895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5715000" y="22860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1" name="Shape 351"/>
          <p:cNvSpPr/>
          <p:nvPr/>
        </p:nvSpPr>
        <p:spPr>
          <a:xfrm>
            <a:off x="6172200" y="22860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2" name="Shape 352"/>
          <p:cNvSpPr/>
          <p:nvPr/>
        </p:nvSpPr>
        <p:spPr>
          <a:xfrm>
            <a:off x="6553200" y="2895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Shape 353"/>
          <p:cNvSpPr/>
          <p:nvPr/>
        </p:nvSpPr>
        <p:spPr>
          <a:xfrm>
            <a:off x="6553200" y="34290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Shape 354"/>
          <p:cNvSpPr/>
          <p:nvPr/>
        </p:nvSpPr>
        <p:spPr>
          <a:xfrm>
            <a:off x="6096000" y="4038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Shape 355"/>
          <p:cNvSpPr/>
          <p:nvPr/>
        </p:nvSpPr>
        <p:spPr>
          <a:xfrm>
            <a:off x="5562600" y="4038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Shape 356"/>
          <p:cNvSpPr/>
          <p:nvPr/>
        </p:nvSpPr>
        <p:spPr>
          <a:xfrm>
            <a:off x="5029200" y="27432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7" name="Shape 357"/>
          <p:cNvCxnSpPr/>
          <p:nvPr/>
        </p:nvCxnSpPr>
        <p:spPr>
          <a:xfrm>
            <a:off x="3810000" y="3048000"/>
            <a:ext cx="1295400" cy="609600"/>
          </a:xfrm>
          <a:prstGeom prst="curvedConnector3">
            <a:avLst>
              <a:gd fmla="val 50000" name="adj1"/>
            </a:avLst>
          </a:prstGeom>
          <a:noFill/>
          <a:ln cap="flat" cmpd="sng" w="53975">
            <a:solidFill>
              <a:schemeClr val="accent1"/>
            </a:solidFill>
            <a:prstDash val="solid"/>
            <a:round/>
            <a:headEnd len="med" w="med" type="none"/>
            <a:tailEnd len="lg" w="lg" type="stealth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" type="body"/>
          </p:nvPr>
        </p:nvSpPr>
        <p:spPr>
          <a:xfrm>
            <a:off x="457200" y="1371600"/>
            <a:ext cx="8229600" cy="46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Atoms ___________ one or more electrons with each other to form the bond. 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Each atom is left with a ________________ valence shell.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covalent bond forms between two ________________. 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63" name="Shape 36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Covalent Bonds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2209800" y="1295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SHARE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4800600" y="26670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</a:t>
            </a:r>
          </a:p>
        </p:txBody>
      </p:sp>
      <p:sp>
        <p:nvSpPr>
          <p:cNvPr id="366" name="Shape 366"/>
          <p:cNvSpPr txBox="1"/>
          <p:nvPr/>
        </p:nvSpPr>
        <p:spPr>
          <a:xfrm>
            <a:off x="1295400" y="4572000"/>
            <a:ext cx="2159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NONMETALS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0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Covalent Bonds</a:t>
            </a:r>
          </a:p>
        </p:txBody>
      </p:sp>
      <p:pic>
        <p:nvPicPr>
          <p:cNvPr descr="oxygen.jpg" id="372" name="Shape 37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3944938"/>
            <a:ext cx="4413250" cy="29130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xygen" id="373" name="Shape 373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971800" y="1371600"/>
            <a:ext cx="1905000" cy="178986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oxygen" id="374" name="Shape 374">
            <a:hlinkClick r:id="rId6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33400" y="1371600"/>
            <a:ext cx="1866900" cy="1753369"/>
          </a:xfrm>
          <a:prstGeom prst="rect">
            <a:avLst/>
          </a:prstGeom>
          <a:noFill/>
          <a:ln>
            <a:noFill/>
          </a:ln>
        </p:spPr>
      </p:pic>
      <p:sp>
        <p:nvSpPr>
          <p:cNvPr id="375" name="Shape 375"/>
          <p:cNvSpPr txBox="1"/>
          <p:nvPr/>
        </p:nvSpPr>
        <p:spPr>
          <a:xfrm>
            <a:off x="5410200" y="1752600"/>
            <a:ext cx="1752600" cy="118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pic>
        <p:nvPicPr>
          <p:cNvPr descr="frowny%252520face" id="376" name="Shape 376">
            <a:hlinkClick r:id="rId7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48400" y="1905000"/>
            <a:ext cx="1113728" cy="89493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owny%252520face" id="377" name="Shape 377">
            <a:hlinkClick r:id="rId9"/>
          </p:cNvPr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696200" y="1905000"/>
            <a:ext cx="1113728" cy="894932"/>
          </a:xfrm>
          <a:prstGeom prst="rect">
            <a:avLst/>
          </a:prstGeom>
          <a:noFill/>
          <a:ln>
            <a:noFill/>
          </a:ln>
        </p:spPr>
      </p:pic>
      <p:sp>
        <p:nvSpPr>
          <p:cNvPr id="378" name="Shape 378"/>
          <p:cNvSpPr txBox="1"/>
          <p:nvPr/>
        </p:nvSpPr>
        <p:spPr>
          <a:xfrm>
            <a:off x="4800600" y="4572000"/>
            <a:ext cx="1752600" cy="11890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</a:t>
            </a:r>
          </a:p>
        </p:txBody>
      </p:sp>
      <p:pic>
        <p:nvPicPr>
          <p:cNvPr descr="smiley-face" id="379" name="Shape 379">
            <a:hlinkClick r:id="rId10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5715000" y="4800600"/>
            <a:ext cx="1294795" cy="12947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miley-face" id="380" name="Shape 380">
            <a:hlinkClick r:id="rId12"/>
          </p:cNvPr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7467600" y="4724400"/>
            <a:ext cx="1294795" cy="12947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Covalent Bonds</a:t>
            </a:r>
          </a:p>
        </p:txBody>
      </p:sp>
      <p:sp>
        <p:nvSpPr>
          <p:cNvPr id="386" name="Shape 386"/>
          <p:cNvSpPr/>
          <p:nvPr/>
        </p:nvSpPr>
        <p:spPr>
          <a:xfrm>
            <a:off x="1371600" y="2667000"/>
            <a:ext cx="2057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9600">
                <a:solidFill>
                  <a:schemeClr val="accent2"/>
                </a:solidFill>
                <a:latin typeface="Rambla"/>
                <a:ea typeface="Rambla"/>
                <a:cs typeface="Rambla"/>
                <a:sym typeface="Rambla"/>
              </a:rPr>
              <a:t>H</a:t>
            </a:r>
          </a:p>
        </p:txBody>
      </p:sp>
      <p:sp>
        <p:nvSpPr>
          <p:cNvPr id="387" name="Shape 387"/>
          <p:cNvSpPr/>
          <p:nvPr/>
        </p:nvSpPr>
        <p:spPr>
          <a:xfrm>
            <a:off x="5867400" y="2667000"/>
            <a:ext cx="2057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9600">
                <a:solidFill>
                  <a:schemeClr val="accent2"/>
                </a:solidFill>
                <a:latin typeface="Rambla"/>
                <a:ea typeface="Rambla"/>
                <a:cs typeface="Rambla"/>
                <a:sym typeface="Rambla"/>
              </a:rPr>
              <a:t>H</a:t>
            </a:r>
          </a:p>
        </p:txBody>
      </p:sp>
      <p:sp>
        <p:nvSpPr>
          <p:cNvPr id="388" name="Shape 388"/>
          <p:cNvSpPr/>
          <p:nvPr/>
        </p:nvSpPr>
        <p:spPr>
          <a:xfrm>
            <a:off x="3810000" y="2667000"/>
            <a:ext cx="2057400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96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</a:t>
            </a:r>
          </a:p>
        </p:txBody>
      </p:sp>
      <p:sp>
        <p:nvSpPr>
          <p:cNvPr id="389" name="Shape 389"/>
          <p:cNvSpPr/>
          <p:nvPr/>
        </p:nvSpPr>
        <p:spPr>
          <a:xfrm>
            <a:off x="2971800" y="3352800"/>
            <a:ext cx="381000" cy="3810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Shape 390"/>
          <p:cNvSpPr/>
          <p:nvPr/>
        </p:nvSpPr>
        <p:spPr>
          <a:xfrm>
            <a:off x="4343400" y="23622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Shape 391"/>
          <p:cNvSpPr/>
          <p:nvPr/>
        </p:nvSpPr>
        <p:spPr>
          <a:xfrm>
            <a:off x="4876800" y="23622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/>
          <p:nvPr/>
        </p:nvSpPr>
        <p:spPr>
          <a:xfrm>
            <a:off x="3810000" y="2895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3" name="Shape 393"/>
          <p:cNvSpPr/>
          <p:nvPr/>
        </p:nvSpPr>
        <p:spPr>
          <a:xfrm>
            <a:off x="5334000" y="28956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Shape 394"/>
          <p:cNvSpPr/>
          <p:nvPr/>
        </p:nvSpPr>
        <p:spPr>
          <a:xfrm>
            <a:off x="4343400" y="39624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5" name="Shape 395"/>
          <p:cNvSpPr/>
          <p:nvPr/>
        </p:nvSpPr>
        <p:spPr>
          <a:xfrm>
            <a:off x="4876800" y="3962400"/>
            <a:ext cx="381000" cy="381000"/>
          </a:xfrm>
          <a:prstGeom prst="ellipse">
            <a:avLst/>
          </a:prstGeom>
          <a:gradFill>
            <a:gsLst>
              <a:gs pos="0">
                <a:schemeClr val="dk1"/>
              </a:gs>
              <a:gs pos="50000">
                <a:schemeClr val="dk1"/>
              </a:gs>
              <a:gs pos="70000">
                <a:srgbClr val="191919"/>
              </a:gs>
              <a:gs pos="100000">
                <a:srgbClr val="3E3E3E"/>
              </a:gs>
            </a:gsLst>
            <a:lin ang="16200000" scaled="0"/>
          </a:gra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Shape 396"/>
          <p:cNvSpPr/>
          <p:nvPr/>
        </p:nvSpPr>
        <p:spPr>
          <a:xfrm>
            <a:off x="5943600" y="3429000"/>
            <a:ext cx="381000" cy="381000"/>
          </a:xfrm>
          <a:prstGeom prst="ellipse">
            <a:avLst/>
          </a:prstGeom>
          <a:solidFill>
            <a:schemeClr val="accent2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7" name="Shape 397"/>
          <p:cNvSpPr/>
          <p:nvPr/>
        </p:nvSpPr>
        <p:spPr>
          <a:xfrm>
            <a:off x="5257800" y="2514600"/>
            <a:ext cx="2362200" cy="1600200"/>
          </a:xfrm>
          <a:prstGeom prst="ellipse">
            <a:avLst/>
          </a:prstGeom>
          <a:noFill/>
          <a:ln cap="flat" cmpd="thickThin" w="55000">
            <a:solidFill>
              <a:srgbClr val="5C982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8" name="Shape 398"/>
          <p:cNvSpPr/>
          <p:nvPr/>
        </p:nvSpPr>
        <p:spPr>
          <a:xfrm>
            <a:off x="1676400" y="2438400"/>
            <a:ext cx="2590800" cy="1676400"/>
          </a:xfrm>
          <a:prstGeom prst="ellipse">
            <a:avLst/>
          </a:prstGeom>
          <a:noFill/>
          <a:ln cap="flat" cmpd="thickThin" w="55000">
            <a:solidFill>
              <a:srgbClr val="5C982B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Shape 399"/>
          <p:cNvSpPr/>
          <p:nvPr/>
        </p:nvSpPr>
        <p:spPr>
          <a:xfrm>
            <a:off x="2819400" y="1905000"/>
            <a:ext cx="3657600" cy="3200400"/>
          </a:xfrm>
          <a:prstGeom prst="ellipse">
            <a:avLst/>
          </a:prstGeom>
          <a:noFill/>
          <a:ln cap="flat" cmpd="thickThin" w="55000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Ionic or Covalent Bond?</a:t>
            </a:r>
          </a:p>
        </p:txBody>
      </p:sp>
      <p:pic>
        <p:nvPicPr>
          <p:cNvPr id="405" name="Shape 4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1905000"/>
            <a:ext cx="3371332" cy="34964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Shape 406"/>
          <p:cNvPicPr preferRelativeResize="0"/>
          <p:nvPr>
            <p:ph idx="1" type="body"/>
          </p:nvPr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486400" y="2057400"/>
            <a:ext cx="3371669" cy="3505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Shape 407"/>
          <p:cNvSpPr/>
          <p:nvPr/>
        </p:nvSpPr>
        <p:spPr>
          <a:xfrm>
            <a:off x="4114800" y="3048000"/>
            <a:ext cx="1143000" cy="12954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thickThin" w="5500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Ionic or Covalent Bond?</a:t>
            </a:r>
          </a:p>
        </p:txBody>
      </p:sp>
      <p:sp>
        <p:nvSpPr>
          <p:cNvPr id="413" name="Shape 413"/>
          <p:cNvSpPr/>
          <p:nvPr/>
        </p:nvSpPr>
        <p:spPr>
          <a:xfrm>
            <a:off x="4114800" y="3048000"/>
            <a:ext cx="1143000" cy="12954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thickThin" w="5500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14" name="Shape 4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0" y="1752600"/>
            <a:ext cx="2613197" cy="369121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Shape 4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15000" y="1752600"/>
            <a:ext cx="2611454" cy="3695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Shape 4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Ionic or Covalent Bond?</a:t>
            </a:r>
          </a:p>
        </p:txBody>
      </p:sp>
      <p:sp>
        <p:nvSpPr>
          <p:cNvPr id="421" name="Shape 421"/>
          <p:cNvSpPr/>
          <p:nvPr/>
        </p:nvSpPr>
        <p:spPr>
          <a:xfrm>
            <a:off x="4114800" y="3048000"/>
            <a:ext cx="1143000" cy="12954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thickThin" w="5500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2" name="Shape 4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1752600"/>
            <a:ext cx="2611454" cy="369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Shape 42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85800" y="1828800"/>
            <a:ext cx="2557610" cy="361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Ionic or Covalent Bond?</a:t>
            </a:r>
          </a:p>
        </p:txBody>
      </p:sp>
      <p:sp>
        <p:nvSpPr>
          <p:cNvPr id="429" name="Shape 429"/>
          <p:cNvSpPr/>
          <p:nvPr/>
        </p:nvSpPr>
        <p:spPr>
          <a:xfrm>
            <a:off x="4114800" y="3048000"/>
            <a:ext cx="1143000" cy="12954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thickThin" w="5500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0" name="Shape 430"/>
          <p:cNvSpPr txBox="1"/>
          <p:nvPr/>
        </p:nvSpPr>
        <p:spPr>
          <a:xfrm>
            <a:off x="990600" y="3352800"/>
            <a:ext cx="251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Bromine 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5867400" y="3276600"/>
            <a:ext cx="251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Iodine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5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Ionic or Covalent Bond?</a:t>
            </a:r>
          </a:p>
        </p:txBody>
      </p:sp>
      <p:sp>
        <p:nvSpPr>
          <p:cNvPr id="437" name="Shape 437"/>
          <p:cNvSpPr/>
          <p:nvPr/>
        </p:nvSpPr>
        <p:spPr>
          <a:xfrm>
            <a:off x="4114800" y="3048000"/>
            <a:ext cx="1143000" cy="1295400"/>
          </a:xfrm>
          <a:prstGeom prst="mathPlus">
            <a:avLst>
              <a:gd fmla="val 23520" name="adj1"/>
            </a:avLst>
          </a:prstGeom>
          <a:solidFill>
            <a:schemeClr val="dk1"/>
          </a:solidFill>
          <a:ln cap="flat" cmpd="thickThin" w="5500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Shape 438"/>
          <p:cNvSpPr txBox="1"/>
          <p:nvPr/>
        </p:nvSpPr>
        <p:spPr>
          <a:xfrm>
            <a:off x="990600" y="3352800"/>
            <a:ext cx="251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Calcium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5867400" y="3276600"/>
            <a:ext cx="25146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Chlorine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accent1"/>
                </a:solidFill>
                <a:latin typeface="Rambla"/>
                <a:ea typeface="Rambla"/>
                <a:cs typeface="Rambla"/>
                <a:sym typeface="Rambla"/>
              </a:rPr>
              <a:t>VALENCE ELECTRONS =</a:t>
            </a:r>
          </a:p>
          <a:p>
            <a: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</a:pPr>
            <a:r>
              <a:rPr b="1" i="0" lang="en-US" sz="36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electrons on the outer (valence) shell of an atom</a:t>
            </a:r>
          </a:p>
          <a:p>
            <a: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6537" lvl="2" marL="858838" marR="0" rtl="0" algn="l"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1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0" i="0" sz="23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51" name="Shape 1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REVIEW: Bonding is ALL about….</a:t>
            </a:r>
          </a:p>
        </p:txBody>
      </p:sp>
      <p:pic>
        <p:nvPicPr>
          <p:cNvPr descr="http://www.chem4kids.com/files/art/atom_bond2.gif" id="152" name="Shape 1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" y="3657600"/>
            <a:ext cx="8313539" cy="16666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1.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After the first shell, each electron shell needs how many electrons to be stable/“happy” and complete?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 	 8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 	 2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C. 	 4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D.	18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45" name="Shape 44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2.  </a:t>
            </a: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picture below is a Bohr diagram of an Oxygen (O) atom. Which of the following is TRUE about Bohr diagrams?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A.  The Bohr diagram shows ONLY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	valence electrons.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B.   The Bohr diagram shows ALL 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	electrons, not just valence 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	electrons.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C.   The Bohr diagram shows ONLY 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	protons.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D.  The Bohr diagram shows ONLY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	 	neutrons.</a:t>
            </a:r>
          </a:p>
        </p:txBody>
      </p:sp>
      <p:sp>
        <p:nvSpPr>
          <p:cNvPr id="451" name="Shape 45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  <p:pic>
        <p:nvPicPr>
          <p:cNvPr id="452" name="Shape 4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2971800"/>
            <a:ext cx="2662199" cy="24342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3.  </a:t>
            </a: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Draw the Lewis Dot diagram </a:t>
            </a:r>
            <a:r>
              <a:rPr b="0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for Oxygen (O):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58" name="Shape 45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  <p:pic>
        <p:nvPicPr>
          <p:cNvPr descr="ttp://2.bp.blogspot.com/-ipn83_OCNVI/UGogGiA_U1I/AAAAAAAADEg/e9llu4Y2OMA/s1600/Screen%20shot%202012-09-18%20at%204.35.15%20PM.png" id="459" name="Shape 4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76800" y="2819400"/>
            <a:ext cx="3199120" cy="3187116"/>
          </a:xfrm>
          <a:prstGeom prst="rect">
            <a:avLst/>
          </a:prstGeom>
          <a:noFill/>
          <a:ln>
            <a:noFill/>
          </a:ln>
        </p:spPr>
      </p:pic>
      <p:sp>
        <p:nvSpPr>
          <p:cNvPr id="460" name="Shape 460"/>
          <p:cNvSpPr/>
          <p:nvPr/>
        </p:nvSpPr>
        <p:spPr>
          <a:xfrm>
            <a:off x="4648200" y="2667000"/>
            <a:ext cx="3581400" cy="3429000"/>
          </a:xfrm>
          <a:prstGeom prst="rect">
            <a:avLst/>
          </a:prstGeom>
          <a:gradFill>
            <a:gsLst>
              <a:gs pos="0">
                <a:srgbClr val="327100"/>
              </a:gs>
              <a:gs pos="50000">
                <a:srgbClr val="54B504"/>
              </a:gs>
              <a:gs pos="70000">
                <a:srgbClr val="66CC14"/>
              </a:gs>
              <a:gs pos="100000">
                <a:srgbClr val="82F62E"/>
              </a:gs>
            </a:gsLst>
            <a:lin ang="16200000" scaled="0"/>
          </a:gradFill>
          <a:ln cap="flat" cmpd="sng" w="952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4. 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How many </a:t>
            </a:r>
            <a:r>
              <a:rPr b="0" i="0" lang="en-US" sz="3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valence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electrons does Neon (Ne) have?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5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 	4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C. 	8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D. 	1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66" name="Shape 46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Shape 471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5.</a:t>
            </a:r>
            <a:r>
              <a:rPr b="1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Sodium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(Na) is stable/“happy” because it has a full valence shell.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 True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 False	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72" name="Shape 47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6.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Which type of bond is between a metal and a nonmetal?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Covalent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Ionic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78" name="Shape 47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7.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____________ bonds involve </a:t>
            </a:r>
            <a:r>
              <a:rPr b="0" i="0" lang="en-US" sz="30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transferring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electrons to be stable/“happy” or complete.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Ionic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Covalent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84" name="Shape 48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8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8.  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 _______________ bond is between two or more nonmetals and involves </a:t>
            </a:r>
            <a:r>
              <a:rPr b="0" i="0" lang="en-US" sz="30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sharing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electrons.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Ionic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Covalent</a:t>
            </a:r>
          </a:p>
        </p:txBody>
      </p:sp>
      <p:sp>
        <p:nvSpPr>
          <p:cNvPr id="490" name="Shape 49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4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9.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Which of the following is an example of a covalent bond?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NaCl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LiF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C.	CaO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D.	CO</a:t>
            </a:r>
            <a:r>
              <a:rPr b="0" baseline="-2500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96" name="Shape 49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idx="1" type="body"/>
          </p:nvPr>
        </p:nvSpPr>
        <p:spPr>
          <a:xfrm>
            <a:off x="457200" y="1481138"/>
            <a:ext cx="84582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4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10. </a:t>
            </a: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Which of the following is an example of an ionic bond?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30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A.	NF</a:t>
            </a:r>
            <a:r>
              <a:rPr b="0" baseline="-2500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3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B.	NaCl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C.	CF</a:t>
            </a:r>
            <a:r>
              <a:rPr b="0" baseline="-2500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4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		D.	CO</a:t>
            </a:r>
            <a:r>
              <a:rPr b="0" baseline="-25000" i="0" lang="en-US" sz="30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02" name="Shape 50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Bonding Quiz: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Valence Electrons: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57200" y="13716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1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924800" y="10668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7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1143000" y="1524000"/>
            <a:ext cx="381000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7391400" y="15240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6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7010400" y="15240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5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6553200" y="15240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4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5943600" y="15240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3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8458200" y="838200"/>
            <a:ext cx="381000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24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8</a:t>
            </a:r>
          </a:p>
        </p:txBody>
      </p:sp>
      <p:pic>
        <p:nvPicPr>
          <p:cNvPr id="166" name="Shape 1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2291080"/>
            <a:ext cx="8786901" cy="455892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7" name="Shape 167"/>
          <p:cNvCxnSpPr/>
          <p:nvPr/>
        </p:nvCxnSpPr>
        <p:spPr>
          <a:xfrm flipH="1">
            <a:off x="8077200" y="1600200"/>
            <a:ext cx="1588" cy="1371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8" name="Shape 168"/>
          <p:cNvCxnSpPr>
            <a:stCxn id="165" idx="2"/>
          </p:cNvCxnSpPr>
          <p:nvPr/>
        </p:nvCxnSpPr>
        <p:spPr>
          <a:xfrm flipH="1">
            <a:off x="8610600" y="1300163"/>
            <a:ext cx="38100" cy="129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69" name="Shape 169"/>
          <p:cNvCxnSpPr/>
          <p:nvPr/>
        </p:nvCxnSpPr>
        <p:spPr>
          <a:xfrm>
            <a:off x="7620000" y="2057400"/>
            <a:ext cx="0" cy="99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0" name="Shape 170"/>
          <p:cNvCxnSpPr/>
          <p:nvPr/>
        </p:nvCxnSpPr>
        <p:spPr>
          <a:xfrm flipH="1">
            <a:off x="7162800" y="2057400"/>
            <a:ext cx="1588" cy="9144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1" name="Shape 171"/>
          <p:cNvCxnSpPr/>
          <p:nvPr/>
        </p:nvCxnSpPr>
        <p:spPr>
          <a:xfrm flipH="1">
            <a:off x="6705600" y="2057400"/>
            <a:ext cx="1588" cy="99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2" name="Shape 172"/>
          <p:cNvCxnSpPr/>
          <p:nvPr/>
        </p:nvCxnSpPr>
        <p:spPr>
          <a:xfrm flipH="1">
            <a:off x="6172200" y="2057400"/>
            <a:ext cx="1588" cy="9906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3" name="Shape 173"/>
          <p:cNvCxnSpPr/>
          <p:nvPr/>
        </p:nvCxnSpPr>
        <p:spPr>
          <a:xfrm flipH="1">
            <a:off x="1295400" y="1981200"/>
            <a:ext cx="1588" cy="10668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4" name="Shape 174"/>
          <p:cNvCxnSpPr/>
          <p:nvPr/>
        </p:nvCxnSpPr>
        <p:spPr>
          <a:xfrm flipH="1">
            <a:off x="685800" y="1752601"/>
            <a:ext cx="3175" cy="762001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175" name="Shape 175"/>
          <p:cNvCxnSpPr/>
          <p:nvPr/>
        </p:nvCxnSpPr>
        <p:spPr>
          <a:xfrm>
            <a:off x="1524000" y="3733800"/>
            <a:ext cx="4572000" cy="1524000"/>
          </a:xfrm>
          <a:prstGeom prst="straightConnector1">
            <a:avLst/>
          </a:prstGeom>
          <a:noFill/>
          <a:ln cap="flat" cmpd="thickThin" w="550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</p:cxnSp>
      <p:cxnSp>
        <p:nvCxnSpPr>
          <p:cNvPr id="176" name="Shape 176"/>
          <p:cNvCxnSpPr/>
          <p:nvPr/>
        </p:nvCxnSpPr>
        <p:spPr>
          <a:xfrm flipH="1">
            <a:off x="1524000" y="3733800"/>
            <a:ext cx="4267200" cy="1905000"/>
          </a:xfrm>
          <a:prstGeom prst="straightConnector1">
            <a:avLst/>
          </a:prstGeom>
          <a:noFill/>
          <a:ln cap="flat" cmpd="thickThin" w="550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  <a:effectLst>
            <a:outerShdw blurRad="50800" rotWithShape="0" dir="5400000" dist="38100">
              <a:srgbClr val="000000">
                <a:alpha val="34901"/>
              </a:srgbClr>
            </a:outerShdw>
          </a:effec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7" name="Shape 507"/>
          <p:cNvGraphicFramePr/>
          <p:nvPr/>
        </p:nvGraphicFramePr>
        <p:xfrm>
          <a:off x="228602" y="137159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{BA656010-7B71-4A10-AF1F-3C01AEF0C28F}</a:tableStyleId>
              </a:tblPr>
              <a:tblGrid>
                <a:gridCol w="1415150"/>
                <a:gridCol w="885375"/>
                <a:gridCol w="946625"/>
                <a:gridCol w="892525"/>
                <a:gridCol w="907650"/>
                <a:gridCol w="961725"/>
                <a:gridCol w="913200"/>
                <a:gridCol w="983200"/>
                <a:gridCol w="857525"/>
              </a:tblGrid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Group/Family Name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Alkali Metals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Alkaline Metals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Boron Family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Carbon Family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Nitrogen Family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Oxygen Family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Halogens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Noble Gases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Group/Family Number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Valence Electrons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793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# of empty spaces for electrons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Giver or Stealer of electrons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Giver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Type of ion formed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Cation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Charge of ion formed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+1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289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Group # they bond with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b="1" lang="en-US" sz="14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</a:t>
                      </a: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t/>
                      </a:r>
                      <a:endParaRPr b="1" sz="1400">
                        <a:latin typeface="Cambria"/>
                        <a:ea typeface="Cambria"/>
                        <a:cs typeface="Cambria"/>
                        <a:sym typeface="Cambria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508" name="Shape 50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9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Complete your Ion “Cheater” Chart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rgbClr val="FF0000"/>
                </a:solidFill>
                <a:latin typeface="Rambla"/>
                <a:ea typeface="Rambla"/>
                <a:cs typeface="Rambla"/>
                <a:sym typeface="Rambla"/>
              </a:rPr>
              <a:t>Bonding Raps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700" u="sng" cap="none" strike="noStrike">
                <a:solidFill>
                  <a:schemeClr val="hlink"/>
                </a:solidFill>
                <a:latin typeface="Rambla"/>
                <a:ea typeface="Rambla"/>
                <a:cs typeface="Rambla"/>
                <a:sym typeface="Rambla"/>
                <a:hlinkClick r:id="rId3"/>
              </a:rPr>
              <a:t>http://www.youtube.com/watch?v=Xaoy94mx2EU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2700" u="sng" cap="none" strike="noStrike">
                <a:solidFill>
                  <a:schemeClr val="hlink"/>
                </a:solidFill>
                <a:latin typeface="Rambla"/>
                <a:ea typeface="Rambla"/>
                <a:cs typeface="Rambla"/>
                <a:sym typeface="Rambla"/>
                <a:hlinkClick r:id="rId4"/>
              </a:rPr>
              <a:t>https://www.youtube.com/watch?v=wWUYHHo-zB0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514" name="Shape 5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9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Student Created Bonding Videos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228600" y="273050"/>
            <a:ext cx="8534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4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There are 2 ways to represent the # of Electrons:</a:t>
            </a:r>
          </a:p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5410200"/>
            <a:ext cx="4040188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18287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Bohr Diagram</a:t>
            </a:r>
          </a:p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x="4645025" y="5410200"/>
            <a:ext cx="4041775" cy="762000"/>
          </a:xfrm>
          <a:prstGeom prst="rect">
            <a:avLst/>
          </a:prstGeom>
          <a:solidFill>
            <a:schemeClr val="accent1"/>
          </a:solidFill>
          <a:ln cap="flat" cmpd="sng" w="9650">
            <a:solidFill>
              <a:schemeClr val="accent1"/>
            </a:solidFill>
            <a:prstDash val="solid"/>
            <a:miter lim="800000"/>
            <a:headEnd len="med" w="med" type="none"/>
            <a:tailEnd len="med" w="med" type="none"/>
          </a:ln>
        </p:spPr>
        <p:txBody>
          <a:bodyPr anchorCtr="0" anchor="ctr" bIns="45700" lIns="18287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Lewis Dot </a:t>
            </a:r>
          </a:p>
        </p:txBody>
      </p:sp>
      <p:sp>
        <p:nvSpPr>
          <p:cNvPr id="184" name="Shape 184"/>
          <p:cNvSpPr txBox="1"/>
          <p:nvPr>
            <p:ph idx="4" type="body"/>
          </p:nvPr>
        </p:nvSpPr>
        <p:spPr>
          <a:xfrm>
            <a:off x="457200" y="1981200"/>
            <a:ext cx="4041775" cy="3405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Shows ALL electrons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648200" y="1981200"/>
            <a:ext cx="4041775" cy="34051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4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Shows ONLY valence electrons 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2794000"/>
            <a:ext cx="2681215" cy="2507197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Shape 187"/>
          <p:cNvSpPr txBox="1"/>
          <p:nvPr/>
        </p:nvSpPr>
        <p:spPr>
          <a:xfrm>
            <a:off x="6172200" y="3581400"/>
            <a:ext cx="838200" cy="10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</a:p>
        </p:txBody>
      </p:sp>
      <p:sp>
        <p:nvSpPr>
          <p:cNvPr id="188" name="Shape 188"/>
          <p:cNvSpPr/>
          <p:nvPr/>
        </p:nvSpPr>
        <p:spPr>
          <a:xfrm>
            <a:off x="6400800" y="35052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89" name="Shape 189"/>
          <p:cNvSpPr/>
          <p:nvPr/>
        </p:nvSpPr>
        <p:spPr>
          <a:xfrm>
            <a:off x="6629400" y="35052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90" name="Shape 190"/>
          <p:cNvSpPr/>
          <p:nvPr/>
        </p:nvSpPr>
        <p:spPr>
          <a:xfrm>
            <a:off x="6934200" y="38862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91" name="Shape 191"/>
          <p:cNvSpPr/>
          <p:nvPr/>
        </p:nvSpPr>
        <p:spPr>
          <a:xfrm>
            <a:off x="6934200" y="41148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92" name="Shape 192"/>
          <p:cNvSpPr/>
          <p:nvPr/>
        </p:nvSpPr>
        <p:spPr>
          <a:xfrm>
            <a:off x="6096000" y="38862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6553200" y="4495800"/>
            <a:ext cx="152400" cy="152400"/>
          </a:xfrm>
          <a:prstGeom prst="ellipse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cxnSp>
        <p:nvCxnSpPr>
          <p:cNvPr id="194" name="Shape 194"/>
          <p:cNvCxnSpPr/>
          <p:nvPr/>
        </p:nvCxnSpPr>
        <p:spPr>
          <a:xfrm rot="5400000">
            <a:off x="2324100" y="4076700"/>
            <a:ext cx="4495800" cy="0"/>
          </a:xfrm>
          <a:prstGeom prst="straightConnector1">
            <a:avLst/>
          </a:prstGeom>
          <a:noFill/>
          <a:ln cap="flat" cmpd="sng" w="412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27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18451"/>
              <a:buFont typeface="Noto Sans Symbols"/>
              <a:buChar char="▶"/>
            </a:pPr>
            <a:r>
              <a:rPr b="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first shell holds</a:t>
            </a:r>
            <a:r>
              <a:rPr b="1" i="0" lang="en-US" sz="54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2</a:t>
            </a:r>
            <a:r>
              <a:rPr b="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electrons.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1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18451"/>
              <a:buFont typeface="Noto Sans Symbols"/>
              <a:buChar char="▶"/>
            </a:pPr>
            <a:r>
              <a:rPr b="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After the 1</a:t>
            </a:r>
            <a:r>
              <a:rPr b="0" baseline="3000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st</a:t>
            </a:r>
            <a:r>
              <a:rPr b="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shell, each shell needs</a:t>
            </a:r>
            <a:r>
              <a:rPr b="1" i="0" lang="en-US" sz="54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8 </a:t>
            </a:r>
            <a:r>
              <a:rPr b="0" i="0" lang="en-US" sz="31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electrons to be full and STABLE/HAPPY!</a:t>
            </a:r>
          </a:p>
        </p:txBody>
      </p:sp>
      <p:sp>
        <p:nvSpPr>
          <p:cNvPr id="200" name="Shape 200"/>
          <p:cNvSpPr txBox="1"/>
          <p:nvPr>
            <p:ph type="title"/>
          </p:nvPr>
        </p:nvSpPr>
        <p:spPr>
          <a:xfrm>
            <a:off x="0" y="274638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369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How many electrons makes the valence shell full or stable/“happy”?</a:t>
            </a:r>
          </a:p>
        </p:txBody>
      </p:sp>
      <p:pic>
        <p:nvPicPr>
          <p:cNvPr descr="MCj03912060000[1]" id="201" name="Shape 20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4372" y="4800600"/>
            <a:ext cx="2150675" cy="204358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j03912060000[1]" id="202" name="Shape 20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4800" y="1828800"/>
            <a:ext cx="935797" cy="8893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Octet Rule</a:t>
            </a:r>
          </a:p>
        </p:txBody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457200" y="9906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Atoms </a:t>
            </a:r>
            <a:r>
              <a:rPr b="1" i="0" lang="en-US" sz="32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give away 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or </a:t>
            </a:r>
            <a:r>
              <a:rPr b="1" i="0" lang="en-US" sz="32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steal </a:t>
            </a:r>
            <a:r>
              <a:rPr b="1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electrons 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in order to happy and stable with a full valence shell! 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Atoms with less than 4 valence electrons tend to </a:t>
            </a:r>
            <a:r>
              <a:rPr b="1" i="0" lang="en-US" sz="32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lose  electrons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Atoms with more than 4 valence electrons tend to </a:t>
            </a:r>
            <a:r>
              <a:rPr b="1" i="0" lang="en-US" sz="3200" u="sng" cap="none" strike="noStrike">
                <a:solidFill>
                  <a:srgbClr val="5EA226"/>
                </a:solidFill>
                <a:latin typeface="Rambla"/>
                <a:ea typeface="Rambla"/>
                <a:cs typeface="Rambla"/>
                <a:sym typeface="Rambla"/>
              </a:rPr>
              <a:t>gain electrons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.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1" i="0" sz="36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pic>
        <p:nvPicPr>
          <p:cNvPr descr="http://ts4.mm.bing.net/images/thumbnail.aspx?q=1337238620475&amp;id=7be7ac4b9818c7621bf222b98e4f2f89&amp;url=http%3a%2f%2fus.123rf.com%2f400wm%2f400%2f400%2fcthoman%2fcthoman1005%2fcthoman100500122%2f6940265-a-cartoon-blue-atom-happy-and-smiling.jpg" id="209" name="Shape 20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24172" y="5105400"/>
            <a:ext cx="1617181" cy="17504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What about an element like carbon?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Carbon has 4 valence electrons, so what will it do?  BOTH!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None/>
            </a:pPr>
            <a:r>
              <a:t/>
            </a:r>
            <a:endParaRPr b="1" i="0" sz="2800" u="none" cap="none" strike="noStrik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Verdana"/>
              <a:buChar char="◦"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The fact that carbon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 has 4 valence electrons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allows it to bond with</a:t>
            </a:r>
          </a:p>
          <a:p>
            <a:pPr indent="-239712" lvl="1" marL="620713" marR="0" rtl="0" algn="l">
              <a:spcBef>
                <a:spcPts val="32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Verdana"/>
              <a:buNone/>
            </a:pPr>
            <a:r>
              <a:rPr b="1" i="0" lang="en-US" sz="28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	many elements!</a:t>
            </a:r>
          </a:p>
        </p:txBody>
      </p:sp>
      <p:sp>
        <p:nvSpPr>
          <p:cNvPr id="215" name="Shape 2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none" cap="none" strike="noStrike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  <a:t>EXAMPLES…</a:t>
            </a:r>
          </a:p>
        </p:txBody>
      </p:sp>
      <p:pic>
        <p:nvPicPr>
          <p:cNvPr id="216" name="Shape 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13060" y="2895600"/>
            <a:ext cx="3373740" cy="29463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/>
          <p:nvPr>
            <p:ph idx="1" type="body"/>
          </p:nvPr>
        </p:nvSpPr>
        <p:spPr>
          <a:xfrm>
            <a:off x="0" y="838200"/>
            <a:ext cx="8686800" cy="4754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263525" lvl="0" marL="365125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Atoms </a:t>
            </a:r>
            <a:r>
              <a:rPr b="1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give away 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or </a:t>
            </a:r>
            <a:r>
              <a:rPr b="1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steal</a:t>
            </a:r>
            <a:r>
              <a:rPr b="0" i="0" lang="en-US" sz="3200" u="none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 </a:t>
            </a:r>
            <a:r>
              <a:rPr b="0" i="0" lang="en-US" sz="3200" u="none" cap="none" strike="noStrike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electrons in order to be STABLE/HAPPY with a full valence shell!</a:t>
            </a: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rgbClr val="000000"/>
              </a:solidFill>
              <a:latin typeface="Rambla"/>
              <a:ea typeface="Rambla"/>
              <a:cs typeface="Rambla"/>
              <a:sym typeface="Rambla"/>
            </a:endParaRPr>
          </a:p>
          <a:p>
            <a:pPr indent="-263525" lvl="0" marL="365125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Noto Sans Symbols"/>
              <a:buChar char="▶"/>
            </a:pPr>
            <a:r>
              <a:rPr b="0" i="0" lang="en-US" sz="3200" u="none" cap="none" strike="noStrike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REMEMBER:  When an atom gains or loses electrons it becomes a charged </a:t>
            </a:r>
            <a:r>
              <a:rPr b="1" i="0" lang="en-US" sz="3200" u="none" cap="none" strike="noStrike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___________________</a:t>
            </a:r>
            <a:r>
              <a:rPr b="0" i="0" lang="en-US" sz="3200" u="none" cap="none" strike="noStrike">
                <a:solidFill>
                  <a:srgbClr val="000000"/>
                </a:solidFill>
                <a:latin typeface="Rambla"/>
                <a:ea typeface="Rambla"/>
                <a:cs typeface="Rambla"/>
                <a:sym typeface="Rambla"/>
              </a:rPr>
              <a:t>_</a:t>
            </a:r>
          </a:p>
        </p:txBody>
      </p:sp>
      <p:sp>
        <p:nvSpPr>
          <p:cNvPr id="222" name="Shape 222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en-US" sz="4100" u="sng" cap="none" strike="noStrike">
                <a:solidFill>
                  <a:schemeClr val="dk1"/>
                </a:solidFill>
                <a:latin typeface="Rambla"/>
                <a:ea typeface="Rambla"/>
                <a:cs typeface="Rambla"/>
                <a:sym typeface="Rambla"/>
              </a:rPr>
              <a:t>Reminder: </a:t>
            </a:r>
          </a:p>
        </p:txBody>
      </p:sp>
      <p:pic>
        <p:nvPicPr>
          <p:cNvPr descr="Orbitals of an atom with letter designations" id="223" name="Shape 2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4953000"/>
            <a:ext cx="8313535" cy="166666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Shape 224"/>
          <p:cNvSpPr txBox="1"/>
          <p:nvPr/>
        </p:nvSpPr>
        <p:spPr>
          <a:xfrm>
            <a:off x="457200" y="3810000"/>
            <a:ext cx="4191000" cy="5847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en-US" sz="32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Ion (cation or anion)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oncours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ncourse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 xmlns:r="http://schemas.openxmlformats.org/officeDocument/2006/relationships">
  <a:clrScheme name="Metro">
    <a:dk1>
      <a:srgbClr val="000000"/>
    </a:dk1>
    <a:lt1>
      <a:srgbClr val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 xmlns:r="http://schemas.openxmlformats.org/officeDocument/2006/relationships">
  <a:clrScheme name="Metro">
    <a:dk1>
      <a:srgbClr val="000000"/>
    </a:dk1>
    <a:lt1>
      <a:srgbClr val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 xmlns:r="http://schemas.openxmlformats.org/officeDocument/2006/relationships">
  <a:clrScheme name="Metro">
    <a:dk1>
      <a:srgbClr val="000000"/>
    </a:dk1>
    <a:lt1>
      <a:srgbClr val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 xmlns:r="http://schemas.openxmlformats.org/officeDocument/2006/relationships">
  <a:clrScheme name="Metro">
    <a:dk1>
      <a:srgbClr val="000000"/>
    </a:dk1>
    <a:lt1>
      <a:srgbClr val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