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3" r:id="rId2"/>
    <p:sldId id="320" r:id="rId3"/>
    <p:sldId id="413" r:id="rId4"/>
    <p:sldId id="414" r:id="rId5"/>
    <p:sldId id="415" r:id="rId6"/>
    <p:sldId id="416" r:id="rId7"/>
    <p:sldId id="417" r:id="rId8"/>
    <p:sldId id="419" r:id="rId9"/>
    <p:sldId id="420" r:id="rId10"/>
    <p:sldId id="422" r:id="rId11"/>
    <p:sldId id="423" r:id="rId12"/>
    <p:sldId id="421" r:id="rId13"/>
    <p:sldId id="424" r:id="rId14"/>
    <p:sldId id="321" r:id="rId15"/>
    <p:sldId id="339" r:id="rId16"/>
    <p:sldId id="345" r:id="rId17"/>
    <p:sldId id="430" r:id="rId18"/>
    <p:sldId id="296" r:id="rId19"/>
    <p:sldId id="374" r:id="rId20"/>
    <p:sldId id="376" r:id="rId21"/>
    <p:sldId id="378" r:id="rId22"/>
    <p:sldId id="322" r:id="rId23"/>
    <p:sldId id="298" r:id="rId24"/>
    <p:sldId id="323" r:id="rId25"/>
    <p:sldId id="324" r:id="rId26"/>
    <p:sldId id="326" r:id="rId27"/>
    <p:sldId id="327" r:id="rId28"/>
    <p:sldId id="375" r:id="rId29"/>
    <p:sldId id="331" r:id="rId30"/>
    <p:sldId id="329" r:id="rId31"/>
    <p:sldId id="332" r:id="rId32"/>
    <p:sldId id="335" r:id="rId33"/>
    <p:sldId id="377" r:id="rId34"/>
    <p:sldId id="334" r:id="rId35"/>
    <p:sldId id="336" r:id="rId36"/>
    <p:sldId id="350" r:id="rId37"/>
    <p:sldId id="337" r:id="rId38"/>
    <p:sldId id="338" r:id="rId39"/>
    <p:sldId id="379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922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7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45E5FC9-6FDD-45AE-A2A6-5CBF79425AD3}" type="datetimeFigureOut">
              <a:rPr lang="en-US"/>
              <a:pPr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3B93E3E-8B14-4EF6-A330-BCEB394D28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71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2A0452-444F-4D13-9393-640D9C51507D}" type="datetimeFigureOut">
              <a:rPr lang="en-US"/>
              <a:pPr/>
              <a:t>9/18/2017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CF7E8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DBCCD2-8A5D-4F6F-BEEE-DFCDBBE67E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FB3214-04C8-4CCF-8DD3-9D808F373C83}" type="datetimeFigureOut">
              <a:rPr lang="en-US"/>
              <a:pPr/>
              <a:t>9/18/2017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763F-607F-46DE-AC17-D4F3603B8C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4F8E6-0726-4F8B-BEF4-918086404ACF}" type="datetimeFigureOut">
              <a:rPr lang="en-US"/>
              <a:pPr/>
              <a:t>9/18/2017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F9232-EB60-4BF7-A2B3-7D1151FF95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9E07D6-8E78-4344-BD53-321A70229D53}" type="datetimeFigureOut">
              <a:rPr lang="en-US"/>
              <a:pPr/>
              <a:t>9/18/2017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741BC-0F21-46D5-A951-D480A569B2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7A4B64-A250-4ED3-824B-4BB6070A59C6}" type="datetimeFigureOut">
              <a:rPr lang="en-US"/>
              <a:pPr/>
              <a:t>9/18/2017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B92DE-0A7A-4F45-B879-38780AB5AA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159270-0281-44A7-ADA1-BA7227142533}" type="datetimeFigureOut">
              <a:rPr lang="en-US"/>
              <a:pPr/>
              <a:t>9/18/2017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60FAB-4EB6-4ECA-B9F3-210E0E6A49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26434D-BCC6-4EE5-A2D8-B6EAB4AE6CA9}" type="datetimeFigureOut">
              <a:rPr lang="en-US"/>
              <a:pPr/>
              <a:t>9/18/2017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B81B9-B1C7-49CC-91C1-E4EC373F5FCC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7F8DA6-28C3-4D56-9DE7-224766EB5E16}" type="datetimeFigureOut">
              <a:rPr lang="en-US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79D0B-04E3-4A9F-ADF9-E65608F1CB29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5524FC-82A4-480A-8799-8F6E4C32D297}" type="datetimeFigureOut">
              <a:rPr lang="en-US"/>
              <a:pPr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E6557-F29A-4460-B1BA-BE108A548A16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A80FE2-5317-4889-AC2F-E683EC25C2F7}" type="datetimeFigureOut">
              <a:rPr lang="en-US"/>
              <a:pPr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B85F2-F7ED-48C9-BE27-928EB2BAB32A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C12341-F7BE-4C58-818B-45649843C488}" type="datetimeFigureOut">
              <a:rPr lang="en-US"/>
              <a:pPr/>
              <a:t>9/18/2017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F252F-C94A-4370-9835-F9AB9E8514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F84D49-D88F-48AB-9E72-36775CF38AD6}" type="datetimeFigureOut">
              <a:rPr lang="en-US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17336-FD50-4DCF-81BF-F8B00B077013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D9FD8B-5A7E-4368-AB3B-AB6712512D6E}" type="datetimeFigureOut">
              <a:rPr lang="en-US"/>
              <a:pPr/>
              <a:t>9/18/2017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8DEC3-7B48-4215-9E56-2B0556A37EC7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Lucida Sans Unicode" pitchFamily="34" charset="0"/>
              </a:defRPr>
            </a:lvl1pPr>
          </a:lstStyle>
          <a:p>
            <a:fld id="{D6E6DBEB-4838-4675-B502-E1DCAEEE096E}" type="datetimeFigureOut">
              <a:rPr lang="en-US"/>
              <a:pPr/>
              <a:t>9/18/2017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</a:defRPr>
            </a:lvl1pPr>
          </a:lstStyle>
          <a:p>
            <a:fld id="{301E82A7-54A3-49BE-875D-1324E2ADA46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1"/>
                </a:solidFill>
              </a:rPr>
              <a:t>Compounds, Mixtures, &amp; Solutions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4419600"/>
          </a:xfrm>
        </p:spPr>
        <p:txBody>
          <a:bodyPr/>
          <a:lstStyle/>
          <a:p>
            <a:r>
              <a:rPr lang="en-US" sz="2400" b="1" dirty="0" smtClean="0"/>
              <a:t>A type of </a:t>
            </a:r>
            <a:r>
              <a:rPr lang="en-US" sz="2400" b="1" dirty="0" smtClean="0">
                <a:solidFill>
                  <a:srgbClr val="FF0000"/>
                </a:solidFill>
              </a:rPr>
              <a:t>HOMOGENOUS</a:t>
            </a:r>
            <a:r>
              <a:rPr lang="en-US" sz="2400" b="1" dirty="0" smtClean="0"/>
              <a:t> MIXTURE - </a:t>
            </a:r>
            <a:r>
              <a:rPr lang="en-US" sz="2400" b="1" dirty="0" smtClean="0">
                <a:solidFill>
                  <a:srgbClr val="FF0000"/>
                </a:solidFill>
              </a:rPr>
              <a:t>same throughout </a:t>
            </a:r>
            <a:r>
              <a:rPr lang="en-US" sz="2400" b="1" dirty="0" smtClean="0"/>
              <a:t>= STILL A PHYSICAL CHANGE 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Can be solids, liquids or gases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Solute</a:t>
            </a:r>
            <a:r>
              <a:rPr lang="en-US" sz="2400" b="1" dirty="0" smtClean="0"/>
              <a:t>- substance being dissolved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Solvent</a:t>
            </a:r>
            <a:r>
              <a:rPr lang="en-US" sz="2400" b="1" dirty="0" smtClean="0"/>
              <a:t>- substance doing the dissolving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3200" b="1" dirty="0" smtClean="0"/>
              <a:t>Examples:</a:t>
            </a:r>
          </a:p>
          <a:p>
            <a:pPr lvl="2"/>
            <a:r>
              <a:rPr lang="en-US" sz="2400" b="1" dirty="0" smtClean="0"/>
              <a:t>Salt water </a:t>
            </a:r>
          </a:p>
          <a:p>
            <a:pPr lvl="2"/>
            <a:r>
              <a:rPr lang="en-US" sz="2400" b="1" dirty="0" smtClean="0"/>
              <a:t>Lemonade </a:t>
            </a:r>
          </a:p>
          <a:p>
            <a:pPr lvl="2"/>
            <a:r>
              <a:rPr lang="en-US" sz="2400" b="1" dirty="0" smtClean="0"/>
              <a:t>Sweet tea</a:t>
            </a:r>
          </a:p>
          <a:p>
            <a:pPr>
              <a:buNone/>
            </a:pPr>
            <a:endParaRPr lang="en-US" sz="2400" b="1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</a:rPr>
              <a:t>Solution:</a:t>
            </a:r>
            <a:endParaRPr lang="en-US" sz="6000" u="sng" dirty="0">
              <a:solidFill>
                <a:schemeClr val="tx1"/>
              </a:solidFill>
            </a:endParaRPr>
          </a:p>
        </p:txBody>
      </p:sp>
      <p:pic>
        <p:nvPicPr>
          <p:cNvPr id="120837" name="Picture 5" descr="DissolveSug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733800"/>
            <a:ext cx="4162756" cy="23621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62600" y="3581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+mj-lt"/>
              </a:rPr>
              <a:t>Salt = Solute</a:t>
            </a:r>
            <a:endParaRPr lang="en-US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5867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+mj-lt"/>
              </a:rPr>
              <a:t>Water= Solvent</a:t>
            </a:r>
            <a:endParaRPr lang="en-US" b="1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858000" y="5029200"/>
            <a:ext cx="990600" cy="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72400" y="593467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+mj-lt"/>
              </a:rPr>
              <a:t>Salt Water= Solution</a:t>
            </a:r>
            <a:endParaRPr lang="en-US" b="1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7900"/>
          </a:xfrm>
        </p:spPr>
        <p:txBody>
          <a:bodyPr/>
          <a:lstStyle/>
          <a:p>
            <a:r>
              <a:rPr lang="en-US" b="1" dirty="0" smtClean="0"/>
              <a:t>It is also a mixture of 2 or more SUBSTANCES, but the particles will be evenly distributed throughout (homogenous)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it Look Like Chemically?</a:t>
            </a:r>
            <a:endParaRPr lang="en-US" dirty="0"/>
          </a:p>
        </p:txBody>
      </p:sp>
      <p:pic>
        <p:nvPicPr>
          <p:cNvPr id="1026" name="Picture 2" descr="http://sciencewithme.com/wp-content/uploads/2010/11/solutions_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51460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4525963"/>
          </a:xfrm>
        </p:spPr>
        <p:txBody>
          <a:bodyPr/>
          <a:lstStyle/>
          <a:p>
            <a:r>
              <a:rPr lang="en-US" sz="2800" b="1" dirty="0" smtClean="0">
                <a:ea typeface="ＭＳ Ｐゴシック" pitchFamily="-105" charset="-128"/>
              </a:rPr>
              <a:t>A type of </a:t>
            </a:r>
            <a:r>
              <a:rPr lang="en-US" sz="2800" b="1" dirty="0" smtClean="0">
                <a:solidFill>
                  <a:srgbClr val="FF0000"/>
                </a:solidFill>
                <a:ea typeface="ＭＳ Ｐゴシック" pitchFamily="-105" charset="-128"/>
              </a:rPr>
              <a:t>HETEROGENEOUS </a:t>
            </a:r>
            <a:r>
              <a:rPr lang="en-US" sz="2800" b="1" dirty="0" smtClean="0">
                <a:ea typeface="ＭＳ Ｐゴシック" pitchFamily="-105" charset="-128"/>
              </a:rPr>
              <a:t>MIXTURE – </a:t>
            </a:r>
            <a:r>
              <a:rPr lang="en-US" sz="2800" b="1" dirty="0" smtClean="0">
                <a:solidFill>
                  <a:srgbClr val="FF0000"/>
                </a:solidFill>
                <a:ea typeface="ＭＳ Ｐゴシック" pitchFamily="-105" charset="-128"/>
              </a:rPr>
              <a:t>different </a:t>
            </a:r>
            <a:r>
              <a:rPr lang="en-US" sz="2800" b="1" dirty="0" smtClean="0">
                <a:ea typeface="ＭＳ Ｐゴシック" pitchFamily="-105" charset="-128"/>
              </a:rPr>
              <a:t>throughout</a:t>
            </a:r>
          </a:p>
          <a:p>
            <a:r>
              <a:rPr lang="en-US" sz="2800" b="1" dirty="0" smtClean="0">
                <a:ea typeface="ＭＳ Ｐゴシック" pitchFamily="-105" charset="-128"/>
              </a:rPr>
              <a:t>Particles will not dissolve, (insoluble) or are suspended</a:t>
            </a:r>
          </a:p>
          <a:p>
            <a:pPr>
              <a:buFont typeface="Wingdings 3" pitchFamily="-105" charset="2"/>
              <a:buNone/>
            </a:pPr>
            <a:endParaRPr lang="en-US" sz="2800" b="1" dirty="0" smtClean="0">
              <a:ea typeface="ＭＳ Ｐゴシック" pitchFamily="-105" charset="-128"/>
            </a:endParaRPr>
          </a:p>
          <a:p>
            <a:r>
              <a:rPr lang="en-US" sz="2800" b="1" dirty="0" smtClean="0">
                <a:ea typeface="ＭＳ Ｐゴシック" pitchFamily="-105" charset="-128"/>
              </a:rPr>
              <a:t>Examples:</a:t>
            </a:r>
          </a:p>
          <a:p>
            <a:pPr lvl="2"/>
            <a:r>
              <a:rPr lang="en-US" sz="2200" b="1" dirty="0" smtClean="0">
                <a:ea typeface="ＭＳ Ｐゴシック" pitchFamily="-105" charset="-128"/>
              </a:rPr>
              <a:t>Face washes, hand sanitizer</a:t>
            </a:r>
          </a:p>
          <a:p>
            <a:pPr lvl="2"/>
            <a:r>
              <a:rPr lang="en-US" sz="2200" b="1" dirty="0" smtClean="0">
                <a:ea typeface="ＭＳ Ｐゴシック" pitchFamily="-105" charset="-128"/>
              </a:rPr>
              <a:t>Snow globe</a:t>
            </a:r>
          </a:p>
          <a:p>
            <a:pPr marL="630238" lvl="2" indent="0">
              <a:buNone/>
            </a:pPr>
            <a:endParaRPr lang="en-US" sz="2200" b="1" dirty="0" smtClean="0">
              <a:ea typeface="ＭＳ Ｐゴシック" pitchFamily="-105" charset="-128"/>
            </a:endParaRPr>
          </a:p>
          <a:p>
            <a:pPr lvl="2"/>
            <a:endParaRPr lang="en-US" sz="2200" b="1" dirty="0" smtClean="0">
              <a:ea typeface="ＭＳ Ｐゴシック" pitchFamily="-105" charset="-128"/>
            </a:endParaRPr>
          </a:p>
          <a:p>
            <a:pPr>
              <a:buFont typeface="Wingdings 3" pitchFamily="-105" charset="2"/>
              <a:buNone/>
            </a:pPr>
            <a:endParaRPr lang="en-US" sz="2800" b="1" dirty="0" smtClean="0">
              <a:ea typeface="ＭＳ Ｐゴシック" pitchFamily="-105" charset="-128"/>
            </a:endParaRPr>
          </a:p>
          <a:p>
            <a:endParaRPr lang="en-US" dirty="0" smtClean="0">
              <a:ea typeface="ＭＳ Ｐゴシック" pitchFamily="-105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6000" u="sng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Suspension:</a:t>
            </a:r>
          </a:p>
        </p:txBody>
      </p:sp>
      <p:pic>
        <p:nvPicPr>
          <p:cNvPr id="44034" name="Picture 2" descr="http://di3-4.shoppingshadow.com/pi/i.ebayimg.com/00/$T2eC16h,%21ykE9s7tyfiTBR,knPu1%29%21%7E%7E_32-260x260-0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590800"/>
            <a:ext cx="4038600" cy="4038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4525963"/>
          </a:xfrm>
        </p:spPr>
        <p:txBody>
          <a:bodyPr/>
          <a:lstStyle/>
          <a:p>
            <a:r>
              <a:rPr lang="en-US" sz="2800" b="1" dirty="0" smtClean="0">
                <a:ea typeface="ＭＳ Ｐゴシック" pitchFamily="-105" charset="-128"/>
              </a:rPr>
              <a:t>A type of </a:t>
            </a:r>
            <a:r>
              <a:rPr lang="en-US" sz="2800" b="1" dirty="0" smtClean="0">
                <a:solidFill>
                  <a:srgbClr val="FF0000"/>
                </a:solidFill>
                <a:ea typeface="ＭＳ Ｐゴシック" pitchFamily="-105" charset="-128"/>
              </a:rPr>
              <a:t>HOMOGENEOUS </a:t>
            </a:r>
            <a:r>
              <a:rPr lang="en-US" sz="2800" b="1" u="sng" dirty="0" smtClean="0">
                <a:ea typeface="ＭＳ Ｐゴシック" pitchFamily="-105" charset="-128"/>
              </a:rPr>
              <a:t>SOLUTION</a:t>
            </a:r>
          </a:p>
          <a:p>
            <a:r>
              <a:rPr lang="en-US" sz="2800" b="1" dirty="0" smtClean="0">
                <a:ea typeface="ＭＳ Ｐゴシック" pitchFamily="-105" charset="-128"/>
              </a:rPr>
              <a:t>Have an “in between” texture</a:t>
            </a:r>
          </a:p>
          <a:p>
            <a:pPr>
              <a:buFont typeface="Wingdings 3" pitchFamily="-105" charset="2"/>
              <a:buNone/>
            </a:pPr>
            <a:endParaRPr lang="en-US" sz="2800" b="1" dirty="0" smtClean="0">
              <a:ea typeface="ＭＳ Ｐゴシック" pitchFamily="-105" charset="-128"/>
            </a:endParaRPr>
          </a:p>
          <a:p>
            <a:r>
              <a:rPr lang="en-US" sz="2800" b="1" dirty="0" smtClean="0">
                <a:ea typeface="ＭＳ Ｐゴシック" pitchFamily="-105" charset="-128"/>
              </a:rPr>
              <a:t>Examples:</a:t>
            </a:r>
          </a:p>
          <a:p>
            <a:pPr lvl="2"/>
            <a:r>
              <a:rPr lang="en-US" sz="2200" b="1" dirty="0" smtClean="0">
                <a:ea typeface="ＭＳ Ｐゴシック" pitchFamily="-105" charset="-128"/>
              </a:rPr>
              <a:t>Jell-O</a:t>
            </a:r>
          </a:p>
          <a:p>
            <a:pPr lvl="2"/>
            <a:r>
              <a:rPr lang="en-US" sz="2200" b="1" dirty="0" smtClean="0">
                <a:ea typeface="ＭＳ Ｐゴシック" pitchFamily="-105" charset="-128"/>
              </a:rPr>
              <a:t>Pudding</a:t>
            </a:r>
          </a:p>
          <a:p>
            <a:pPr lvl="2"/>
            <a:r>
              <a:rPr lang="en-US" sz="2200" b="1" dirty="0" smtClean="0">
                <a:ea typeface="ＭＳ Ｐゴシック" pitchFamily="-105" charset="-128"/>
              </a:rPr>
              <a:t>Milk</a:t>
            </a:r>
          </a:p>
          <a:p>
            <a:pPr lvl="2"/>
            <a:endParaRPr lang="en-US" sz="2200" b="1" dirty="0" smtClean="0">
              <a:ea typeface="ＭＳ Ｐゴシック" pitchFamily="-105" charset="-128"/>
            </a:endParaRPr>
          </a:p>
          <a:p>
            <a:pPr>
              <a:buFont typeface="Wingdings 3" pitchFamily="-105" charset="2"/>
              <a:buNone/>
            </a:pPr>
            <a:endParaRPr lang="en-US" sz="2800" b="1" dirty="0" smtClean="0">
              <a:ea typeface="ＭＳ Ｐゴシック" pitchFamily="-105" charset="-128"/>
            </a:endParaRPr>
          </a:p>
          <a:p>
            <a:endParaRPr lang="en-US" dirty="0" smtClean="0">
              <a:ea typeface="ＭＳ Ｐゴシック" pitchFamily="-105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6000" u="sng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Colloid:</a:t>
            </a:r>
          </a:p>
        </p:txBody>
      </p:sp>
      <p:pic>
        <p:nvPicPr>
          <p:cNvPr id="24580" name="Picture 4" descr="http://www.google.com/url?source=imgres&amp;ct=img&amp;q=http://ramshackleglam.com/blog/wp-content/uploads/2010/09/rainbow-jello-side-sm.jpg&amp;sa=X&amp;ei=R0fvUPGhKo-y8QTH84GQBQ&amp;ved=0CAQQ8wc4DA&amp;usg=AFQjCNF9q_aZ7jWXL6NMIumv3UTdSa5iH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514600"/>
            <a:ext cx="444182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Read the “Compounds, Mixtures, and Solutions article, and use it to answer the questions.</a:t>
            </a:r>
          </a:p>
          <a:p>
            <a:r>
              <a:rPr lang="en-US" sz="3600" b="1" dirty="0" smtClean="0"/>
              <a:t>You may read &amp; complete the questions with your table/group.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Compounds, Mixtures,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35500"/>
          </a:xfrm>
        </p:spPr>
        <p:txBody>
          <a:bodyPr/>
          <a:lstStyle/>
          <a:p>
            <a:r>
              <a:rPr lang="en-US" sz="3600" b="1" dirty="0" smtClean="0"/>
              <a:t>Visit each station and describe what you see using as many vocabulary terms from the article as you can…I want scientific explanations – (that means use vocabulary!!)</a:t>
            </a:r>
          </a:p>
          <a:p>
            <a:r>
              <a:rPr lang="en-US" sz="3600" b="1" dirty="0" smtClean="0"/>
              <a:t>Each station has multiple explanations…ticket time!!</a:t>
            </a:r>
            <a:endParaRPr lang="en-US" sz="3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Comprehension Stations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816" y="0"/>
            <a:ext cx="9268816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355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Heterogeneous</a:t>
            </a:r>
            <a:r>
              <a:rPr lang="en-US" sz="2800" b="1" dirty="0" smtClean="0"/>
              <a:t> = different throughout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Homogeneous</a:t>
            </a:r>
            <a:r>
              <a:rPr lang="en-US" sz="2800" b="1" dirty="0" smtClean="0"/>
              <a:t> = same throughout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Molecule</a:t>
            </a:r>
            <a:r>
              <a:rPr lang="en-US" sz="2800" b="1" dirty="0" smtClean="0"/>
              <a:t> = at least 2 atoms bonded together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Compound</a:t>
            </a:r>
            <a:r>
              <a:rPr lang="en-US" sz="2800" b="1" dirty="0" smtClean="0"/>
              <a:t> = at least 2 different atoms bonded together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Mixture</a:t>
            </a:r>
            <a:r>
              <a:rPr lang="en-US" sz="2800" b="1" dirty="0" smtClean="0"/>
              <a:t> = at least 2 substances mixed; heterogeneous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Solution</a:t>
            </a:r>
            <a:r>
              <a:rPr lang="en-US" sz="2800" b="1" dirty="0" smtClean="0"/>
              <a:t> = at least 2 substances mixed; type of mixture that is homogeneous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err="1" smtClean="0"/>
              <a:t>Vocab</a:t>
            </a:r>
            <a:r>
              <a:rPr lang="en-US" u="sng" dirty="0" smtClean="0"/>
              <a:t> to Help with the Warm-Up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602162"/>
          </a:xfrm>
        </p:spPr>
        <p:txBody>
          <a:bodyPr/>
          <a:lstStyle/>
          <a:p>
            <a:r>
              <a:rPr lang="en-US" sz="2400" b="1" dirty="0" smtClean="0"/>
              <a:t>I will show you a picture and you will have 15 seconds to figure out what it is and write it down on your white board…YOU GET ONE CHANCE!</a:t>
            </a:r>
          </a:p>
          <a:p>
            <a:r>
              <a:rPr lang="en-US" sz="2400" b="1" dirty="0" smtClean="0"/>
              <a:t>Your answer will be one of the following:</a:t>
            </a:r>
          </a:p>
          <a:p>
            <a:pPr lvl="3"/>
            <a:r>
              <a:rPr lang="en-US" sz="2400" b="1" dirty="0" smtClean="0">
                <a:solidFill>
                  <a:srgbClr val="FF0000"/>
                </a:solidFill>
              </a:rPr>
              <a:t>Element = E</a:t>
            </a:r>
          </a:p>
          <a:p>
            <a:pPr lvl="3"/>
            <a:r>
              <a:rPr lang="en-US" sz="2400" b="1" dirty="0" smtClean="0">
                <a:solidFill>
                  <a:srgbClr val="FF0000"/>
                </a:solidFill>
              </a:rPr>
              <a:t>Compound = C</a:t>
            </a:r>
          </a:p>
          <a:p>
            <a:pPr lvl="3"/>
            <a:r>
              <a:rPr lang="en-US" sz="2400" b="1" dirty="0" smtClean="0">
                <a:solidFill>
                  <a:srgbClr val="FF0000"/>
                </a:solidFill>
              </a:rPr>
              <a:t>Mixture = M</a:t>
            </a:r>
          </a:p>
          <a:p>
            <a:pPr lvl="3"/>
            <a:r>
              <a:rPr lang="en-US" sz="2400" b="1" dirty="0" smtClean="0">
                <a:solidFill>
                  <a:srgbClr val="FF0000"/>
                </a:solidFill>
              </a:rPr>
              <a:t>Solution = S</a:t>
            </a:r>
          </a:p>
          <a:p>
            <a:endParaRPr lang="en-US" sz="2400" b="1" dirty="0" smtClean="0"/>
          </a:p>
          <a:p>
            <a:pPr marL="109537" indent="0">
              <a:buNone/>
            </a:pPr>
            <a:endParaRPr lang="en-US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</a:rPr>
              <a:t>In it to WIN it! </a:t>
            </a:r>
            <a:endParaRPr lang="en-US" sz="60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400" dirty="0">
                <a:ea typeface="ＭＳ Ｐゴシック" pitchFamily="-105" charset="-128"/>
                <a:cs typeface="ＭＳ Ｐゴシック" pitchFamily="-105" charset="-128"/>
              </a:rPr>
              <a:t>Cool Whip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sz="3300" u="sng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5" charset="-128"/>
                <a:cs typeface="ＭＳ Ｐゴシック" pitchFamily="-105" charset="-128"/>
              </a:rPr>
              <a:t>Element, Compound, Mixture or Solution?</a:t>
            </a:r>
          </a:p>
        </p:txBody>
      </p:sp>
      <p:pic>
        <p:nvPicPr>
          <p:cNvPr id="15364" name="Picture 6" descr="http://www.google.com/url?source=imgres&amp;ct=img&amp;q=http://www.ourbestbites.com/wp-content/uploads/2012/03/Cool-Whip.jpg&amp;sa=X&amp;ei=tkfvUM2SK4za8ATRpYHIDA&amp;ved=0CAQQ8wc4Eg&amp;usg=AFQjCNGnqczHxFE1MxJ_QqdNs-2bBDe17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6670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687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i="1" dirty="0" smtClean="0">
                <a:solidFill>
                  <a:schemeClr val="accent1"/>
                </a:solidFill>
              </a:rPr>
              <a:t>MOST  </a:t>
            </a:r>
            <a:r>
              <a:rPr lang="en-US" sz="6000" dirty="0" smtClean="0">
                <a:solidFill>
                  <a:schemeClr val="accent1"/>
                </a:solidFill>
              </a:rPr>
              <a:t>ELEMENTS WANT TO COMBINE NATURALLY, BUT WHAT FORMS WHEN THEY DO?</a:t>
            </a:r>
            <a:endParaRPr lang="en-US" sz="6000" dirty="0">
              <a:solidFill>
                <a:schemeClr val="accent1"/>
              </a:solidFill>
            </a:endParaRPr>
          </a:p>
        </p:txBody>
      </p:sp>
      <p:pic>
        <p:nvPicPr>
          <p:cNvPr id="4" name="Picture 4" descr="http://etorgerson.files.wordpress.com/2010/11/water_molec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114800"/>
            <a:ext cx="34664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>
                <a:ea typeface="ＭＳ Ｐゴシック" pitchFamily="-105" charset="-128"/>
                <a:cs typeface="ＭＳ Ｐゴシック" pitchFamily="-105" charset="-128"/>
              </a:rPr>
              <a:t>Gold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/>
          <a:lstStyle/>
          <a:p>
            <a:pPr algn="ctr"/>
            <a:r>
              <a:rPr lang="en-US" sz="3300" u="sng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5" charset="-128"/>
                <a:cs typeface="ＭＳ Ｐゴシック" pitchFamily="-105" charset="-128"/>
              </a:rPr>
              <a:t>Element, Compound, Mixture or Solution?</a:t>
            </a:r>
          </a:p>
        </p:txBody>
      </p:sp>
      <p:pic>
        <p:nvPicPr>
          <p:cNvPr id="17412" name="Picture 2" descr="http://www.bullion-bars.org/wp-content/uploads/bullion-bars-gold-bars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4384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>
                <a:ea typeface="ＭＳ Ｐゴシック" pitchFamily="-105" charset="-128"/>
                <a:cs typeface="ＭＳ Ｐゴシック" pitchFamily="-105" charset="-128"/>
              </a:rPr>
              <a:t>Methane – CH</a:t>
            </a:r>
            <a:r>
              <a:rPr lang="en-US" sz="4000" baseline="-25000">
                <a:ea typeface="ＭＳ Ｐゴシック" pitchFamily="-105" charset="-128"/>
                <a:cs typeface="ＭＳ Ｐゴシック" pitchFamily="-105" charset="-128"/>
              </a:rPr>
              <a:t>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r>
              <a:rPr lang="en-US" sz="3300" u="sng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5" charset="-128"/>
                <a:cs typeface="ＭＳ Ｐゴシック" pitchFamily="-105" charset="-128"/>
              </a:rPr>
              <a:t>Element, Compound, Mixture or Solution?</a:t>
            </a:r>
          </a:p>
        </p:txBody>
      </p:sp>
      <p:pic>
        <p:nvPicPr>
          <p:cNvPr id="19460" name="Picture 2" descr="http://www.pioneerair.com/wp/wp-content/uploads/2011/08/metha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828800"/>
            <a:ext cx="41433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http://www.tundragas.com/mh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667000"/>
            <a:ext cx="29051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Sweet Tea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u="sng" dirty="0" smtClean="0">
                <a:solidFill>
                  <a:schemeClr val="tx1"/>
                </a:solidFill>
              </a:rPr>
              <a:t>Element, Compound, Mixture, or Solution?</a:t>
            </a:r>
            <a:endParaRPr lang="en-US" sz="3400" u="sng" dirty="0">
              <a:solidFill>
                <a:schemeClr val="tx1"/>
              </a:solidFill>
            </a:endParaRPr>
          </a:p>
        </p:txBody>
      </p:sp>
      <p:pic>
        <p:nvPicPr>
          <p:cNvPr id="29698" name="Picture 2" descr="http://t2.gstatic.com/images?q=tbn:ANd9GcS_xyTvkZA1TGIiMUtiMHJnq1CaeVjWotttHkk4mXrE7AsweW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180678"/>
            <a:ext cx="3505200" cy="467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Salt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u="sng" dirty="0" smtClean="0">
                <a:solidFill>
                  <a:schemeClr val="tx1"/>
                </a:solidFill>
              </a:rPr>
              <a:t>Element, Compound, Mixture, or Solution?</a:t>
            </a:r>
            <a:endParaRPr lang="en-US" sz="3400" u="sng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Liz\AppData\Local\Microsoft\Windows\Temporary Internet Files\Content.IE5\12PITY9L\MPj043411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709668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Copper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u="sng" dirty="0" smtClean="0">
                <a:solidFill>
                  <a:schemeClr val="tx1"/>
                </a:solidFill>
              </a:rPr>
              <a:t>Element, Compound, Mixture, or Solution?</a:t>
            </a:r>
            <a:endParaRPr lang="en-US" sz="3400" u="sng" dirty="0">
              <a:solidFill>
                <a:schemeClr val="tx1"/>
              </a:solidFill>
            </a:endParaRPr>
          </a:p>
        </p:txBody>
      </p:sp>
      <p:pic>
        <p:nvPicPr>
          <p:cNvPr id="4" name="Picture 4" descr="C:\Users\Liz\AppData\Local\Microsoft\Windows\Temporary Internet Files\Content.IE5\OBF55X67\MPj031655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0"/>
            <a:ext cx="5996134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Soil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u="sng" dirty="0" smtClean="0">
                <a:solidFill>
                  <a:schemeClr val="tx1"/>
                </a:solidFill>
              </a:rPr>
              <a:t>Element, Compound, Mixture, or Solution?</a:t>
            </a:r>
            <a:endParaRPr lang="en-US" sz="3400" u="sng" dirty="0">
              <a:solidFill>
                <a:schemeClr val="tx1"/>
              </a:solidFill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Water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chemeClr val="tx1"/>
                </a:solidFill>
              </a:rPr>
              <a:t>Element, Compound, Mixture, or Solution?</a:t>
            </a:r>
            <a:endParaRPr lang="en-US" sz="34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09725"/>
            <a:ext cx="3429000" cy="47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Silver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u="sng" dirty="0" smtClean="0">
                <a:solidFill>
                  <a:schemeClr val="tx1"/>
                </a:solidFill>
              </a:rPr>
              <a:t>Element, Compound, Mixture, or Solution?</a:t>
            </a:r>
            <a:endParaRPr lang="en-US" sz="3400" u="sng" dirty="0">
              <a:solidFill>
                <a:schemeClr val="tx1"/>
              </a:solidFill>
            </a:endParaRPr>
          </a:p>
        </p:txBody>
      </p:sp>
      <p:pic>
        <p:nvPicPr>
          <p:cNvPr id="4" name="Picture 11" descr="C:\Users\Liz\AppData\Local\Microsoft\Windows\Temporary Internet Files\Content.IE5\AWBBSMMK\MPj044447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138363"/>
            <a:ext cx="4572000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400" dirty="0">
                <a:ea typeface="ＭＳ Ｐゴシック" pitchFamily="-105" charset="-128"/>
                <a:cs typeface="ＭＳ Ｐゴシック" pitchFamily="-105" charset="-128"/>
              </a:rPr>
              <a:t>Sugar</a:t>
            </a:r>
          </a:p>
          <a:p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  <a:p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  <a:p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  <a:p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  <a:p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  <a:p>
            <a:pPr algn="ctr">
              <a:buFont typeface="Wingdings 3" pitchFamily="-105" charset="2"/>
              <a:buNone/>
            </a:pPr>
            <a:r>
              <a:rPr lang="en-US" sz="5400" b="1" dirty="0">
                <a:ea typeface="ＭＳ Ｐゴシック" pitchFamily="-105" charset="-128"/>
                <a:cs typeface="ＭＳ Ｐゴシック" pitchFamily="-105" charset="-128"/>
              </a:rPr>
              <a:t>=</a:t>
            </a:r>
          </a:p>
          <a:p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  <a:p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  <a:p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  <a:p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  <a:p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  <a:p>
            <a:pPr lvl="4" algn="ctr"/>
            <a:endParaRPr lang="en-US" dirty="0">
              <a:ea typeface="ＭＳ Ｐゴシック" pitchFamily="-105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300" u="sng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5" charset="-128"/>
                <a:cs typeface="ＭＳ Ｐゴシック" pitchFamily="-105" charset="-128"/>
              </a:rPr>
              <a:t>Element, Compound, Mixture or Solution?</a:t>
            </a:r>
          </a:p>
        </p:txBody>
      </p:sp>
      <p:pic>
        <p:nvPicPr>
          <p:cNvPr id="16388" name="Picture 2" descr="http://winepressblogger.com/wp-content/uploads/2010/10/sugar-in-wine.jpg?9d7b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048000"/>
            <a:ext cx="3333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http://www.chemicalformula.org/images/gluc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971800"/>
            <a:ext cx="27892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u="sng" dirty="0" smtClean="0">
                <a:solidFill>
                  <a:schemeClr val="tx1"/>
                </a:solidFill>
              </a:rPr>
              <a:t>Element, Compound, Mixture, or Solution?</a:t>
            </a:r>
            <a:endParaRPr lang="en-US" sz="3400" u="sng" dirty="0">
              <a:solidFill>
                <a:schemeClr val="tx1"/>
              </a:solidFill>
            </a:endParaRP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09800"/>
            <a:ext cx="6096000" cy="381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1689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Molecule</a:t>
            </a:r>
            <a:r>
              <a:rPr lang="en-US" sz="3200" b="1" dirty="0" smtClean="0"/>
              <a:t> = 2 or more atoms joined</a:t>
            </a:r>
          </a:p>
          <a:p>
            <a:pPr>
              <a:buNone/>
            </a:pPr>
            <a:r>
              <a:rPr lang="en-US" sz="3200" b="1" dirty="0" smtClean="0"/>
              <a:t>  (can be the same element or more than one)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Compound</a:t>
            </a:r>
            <a:r>
              <a:rPr lang="en-US" sz="3200" b="1" dirty="0" smtClean="0"/>
              <a:t> = </a:t>
            </a:r>
            <a:r>
              <a:rPr lang="en-US" sz="3200" b="1" u="sng" dirty="0" smtClean="0"/>
              <a:t>2 or more different elements</a:t>
            </a:r>
            <a:r>
              <a:rPr lang="en-US" sz="3200" b="1" dirty="0" smtClean="0"/>
              <a:t> joined in a chemical reaction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Mixture</a:t>
            </a:r>
            <a:r>
              <a:rPr lang="en-US" sz="3200" b="1" dirty="0" smtClean="0"/>
              <a:t> = 2 or more </a:t>
            </a:r>
            <a:r>
              <a:rPr lang="en-US" sz="3200" b="1" u="sng" dirty="0" smtClean="0"/>
              <a:t>substances</a:t>
            </a:r>
            <a:r>
              <a:rPr lang="en-US" sz="3200" b="1" dirty="0" smtClean="0"/>
              <a:t> combined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Solution</a:t>
            </a:r>
            <a:r>
              <a:rPr lang="en-US" sz="3200" b="1" dirty="0" smtClean="0"/>
              <a:t> = </a:t>
            </a:r>
            <a:r>
              <a:rPr lang="en-US" sz="3200" b="1" u="sng" dirty="0" smtClean="0"/>
              <a:t>A type of mixture</a:t>
            </a:r>
            <a:r>
              <a:rPr lang="en-US" sz="3200" b="1" dirty="0" smtClean="0"/>
              <a:t> that looks the same throughout</a:t>
            </a: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It Depends…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Salad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u="sng" dirty="0" smtClean="0">
                <a:solidFill>
                  <a:schemeClr val="tx1"/>
                </a:solidFill>
              </a:rPr>
              <a:t>Element, Compound, Mixture, or Solution?</a:t>
            </a:r>
            <a:endParaRPr lang="en-US" sz="3400" u="sng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32978"/>
            <a:ext cx="5493657" cy="482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Gasoline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u="sng" dirty="0" smtClean="0">
                <a:solidFill>
                  <a:schemeClr val="tx1"/>
                </a:solidFill>
              </a:rPr>
              <a:t>Element, Compound, Mixture, or Solution?</a:t>
            </a:r>
            <a:endParaRPr lang="en-US" sz="3400" u="sng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057400"/>
            <a:ext cx="3328416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Neon Gas in the Sign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u="sng" dirty="0" smtClean="0">
                <a:solidFill>
                  <a:schemeClr val="tx1"/>
                </a:solidFill>
              </a:rPr>
              <a:t>Element, Compound, Mixture, or Solution?</a:t>
            </a:r>
            <a:endParaRPr lang="en-US" sz="3400" u="sng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Liz\AppData\Local\Microsoft\Windows\Temporary Internet Files\Content.IE5\OBF55X67\MPj044252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35200"/>
            <a:ext cx="6934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>
                <a:ea typeface="ＭＳ Ｐゴシック" pitchFamily="-105" charset="-128"/>
                <a:cs typeface="ＭＳ Ｐゴシック" pitchFamily="-105" charset="-128"/>
              </a:rPr>
              <a:t>Pebbles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sz="3300" u="sng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5" charset="-128"/>
                <a:cs typeface="ＭＳ Ｐゴシック" pitchFamily="-105" charset="-128"/>
              </a:rPr>
              <a:t>Element, Compound, Mixture or Solution?</a:t>
            </a:r>
          </a:p>
        </p:txBody>
      </p:sp>
      <p:pic>
        <p:nvPicPr>
          <p:cNvPr id="18436" name="Picture 2" descr="http://justonly.net/blog/wp-content/uploads/2011/02/salt_san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09800"/>
            <a:ext cx="53070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Kool-Aid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u="sng" dirty="0" smtClean="0">
                <a:solidFill>
                  <a:schemeClr val="tx1"/>
                </a:solidFill>
              </a:rPr>
              <a:t>Element, Compound, Mixture, or Solution?</a:t>
            </a:r>
            <a:endParaRPr lang="en-US" sz="3400" u="sng" dirty="0">
              <a:solidFill>
                <a:schemeClr val="tx1"/>
              </a:solidFill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695575"/>
            <a:ext cx="5904149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Hydrogen Peroxide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chemeClr val="tx1"/>
                </a:solidFill>
              </a:rPr>
              <a:t>Element, Compound, Mixture, or Solution?</a:t>
            </a:r>
            <a:endParaRPr lang="en-US" sz="3400" dirty="0">
              <a:solidFill>
                <a:schemeClr val="tx1"/>
              </a:solidFill>
            </a:endParaRP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537195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7432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Oxygen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u="sng" dirty="0" smtClean="0">
                <a:solidFill>
                  <a:schemeClr val="tx1"/>
                </a:solidFill>
              </a:rPr>
              <a:t>Element, Compound, Mixture, or Solution?</a:t>
            </a:r>
            <a:endParaRPr lang="en-US" sz="3400" u="sng" dirty="0">
              <a:solidFill>
                <a:schemeClr val="tx1"/>
              </a:solidFill>
            </a:endParaRPr>
          </a:p>
        </p:txBody>
      </p:sp>
      <p:pic>
        <p:nvPicPr>
          <p:cNvPr id="4" name="Picture 7" descr="C:\Users\Liz\AppData\Local\Microsoft\Windows\Temporary Internet Files\Content.IE5\1QHJWAUW\MPj038769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6589173" cy="470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Lucky Charms Cereal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u="sng" dirty="0" smtClean="0">
                <a:solidFill>
                  <a:schemeClr val="tx1"/>
                </a:solidFill>
              </a:rPr>
              <a:t>Element, Compound, Mixture, or Solution?</a:t>
            </a:r>
            <a:endParaRPr lang="en-US" sz="3400" u="sng" dirty="0">
              <a:solidFill>
                <a:schemeClr val="tx1"/>
              </a:solidFill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057400"/>
            <a:ext cx="6524304" cy="500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Diamond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u="sng" dirty="0" smtClean="0">
                <a:solidFill>
                  <a:schemeClr val="tx1"/>
                </a:solidFill>
              </a:rPr>
              <a:t>THE LAST CHALLENGE!</a:t>
            </a:r>
            <a:endParaRPr lang="en-US" sz="4400" u="sng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s://encrypted-tbn1.gstatic.com/images?q=tbn:ANd9GcRZpx7OFxK6bR1QtnFmP_W8X2A3HGtJEo5eRf5QAwAqEee7JG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362200"/>
            <a:ext cx="4267200" cy="4027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635500"/>
          </a:xfrm>
        </p:spPr>
        <p:txBody>
          <a:bodyPr/>
          <a:lstStyle/>
          <a:p>
            <a:r>
              <a:rPr lang="en-US" sz="3200" b="1" dirty="0" smtClean="0">
                <a:ea typeface="ＭＳ Ｐゴシック" pitchFamily="-105" charset="-128"/>
                <a:cs typeface="ＭＳ Ｐゴシック" pitchFamily="-105" charset="-128"/>
              </a:rPr>
              <a:t>Read the directions and complete the “Sum It Up” </a:t>
            </a:r>
          </a:p>
          <a:p>
            <a:r>
              <a:rPr lang="en-US" sz="3200" b="1" dirty="0" smtClean="0">
                <a:ea typeface="ＭＳ Ｐゴシック" pitchFamily="-105" charset="-128"/>
                <a:cs typeface="ＭＳ Ｐゴシック" pitchFamily="-105" charset="-128"/>
              </a:rPr>
              <a:t>Make sure your name is on it, make sure it is legible, and make sure it is in the basket before you walk out the door!</a:t>
            </a:r>
            <a:endParaRPr lang="en-US" sz="3200" b="1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5" charset="-128"/>
                <a:cs typeface="ＭＳ Ｐゴシック" pitchFamily="-105" charset="-128"/>
              </a:rPr>
              <a:t>“Sum It Up” – Ticket out the Door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228600" y="1481138"/>
            <a:ext cx="8458200" cy="4525962"/>
          </a:xfrm>
        </p:spPr>
        <p:txBody>
          <a:bodyPr/>
          <a:lstStyle/>
          <a:p>
            <a:r>
              <a:rPr lang="en-US" sz="2800" b="1" u="sng" dirty="0" smtClean="0">
                <a:ea typeface="ＭＳ Ｐゴシック" pitchFamily="-105" charset="-128"/>
              </a:rPr>
              <a:t>Pure</a:t>
            </a:r>
            <a:r>
              <a:rPr lang="en-US" sz="2800" b="1" dirty="0" smtClean="0">
                <a:ea typeface="ＭＳ Ｐゴシック" pitchFamily="-105" charset="-128"/>
              </a:rPr>
              <a:t> substances made of only one type of atom</a:t>
            </a:r>
          </a:p>
          <a:p>
            <a:r>
              <a:rPr lang="en-US" sz="2800" b="1" dirty="0" smtClean="0">
                <a:solidFill>
                  <a:srgbClr val="FF0000"/>
                </a:solidFill>
                <a:ea typeface="ＭＳ Ｐゴシック" pitchFamily="-105" charset="-128"/>
              </a:rPr>
              <a:t>MUST</a:t>
            </a:r>
            <a:r>
              <a:rPr lang="en-US" sz="2800" b="1" dirty="0" smtClean="0">
                <a:ea typeface="ＭＳ Ｐゴシック" pitchFamily="-105" charset="-128"/>
              </a:rPr>
              <a:t> be on the Periodic Table </a:t>
            </a:r>
            <a:r>
              <a:rPr lang="en-US" sz="2800" b="1" i="1" dirty="0" smtClean="0">
                <a:solidFill>
                  <a:srgbClr val="FF0000"/>
                </a:solidFill>
                <a:ea typeface="ＭＳ Ｐゴシック" pitchFamily="-105" charset="-128"/>
              </a:rPr>
              <a:t>OF ELEMENTS</a:t>
            </a:r>
          </a:p>
          <a:p>
            <a:r>
              <a:rPr lang="en-US" sz="2800" b="1" dirty="0" smtClean="0">
                <a:ea typeface="ＭＳ Ｐゴシック" pitchFamily="-105" charset="-128"/>
              </a:rPr>
              <a:t>Combine to form all other types of matter </a:t>
            </a:r>
          </a:p>
          <a:p>
            <a:endParaRPr lang="en-US" sz="2800" b="1" dirty="0" smtClean="0">
              <a:ea typeface="ＭＳ Ｐゴシック" pitchFamily="-105" charset="-128"/>
            </a:endParaRPr>
          </a:p>
          <a:p>
            <a:r>
              <a:rPr lang="en-US" sz="2800" b="1" dirty="0" smtClean="0">
                <a:ea typeface="ＭＳ Ｐゴシック" pitchFamily="-105" charset="-128"/>
              </a:rPr>
              <a:t>Examples:</a:t>
            </a:r>
          </a:p>
          <a:p>
            <a:pPr lvl="2"/>
            <a:r>
              <a:rPr lang="en-US" sz="2200" b="1" dirty="0" smtClean="0">
                <a:ea typeface="ＭＳ Ｐゴシック" pitchFamily="-105" charset="-128"/>
              </a:rPr>
              <a:t>Silver</a:t>
            </a:r>
          </a:p>
          <a:p>
            <a:pPr lvl="2"/>
            <a:r>
              <a:rPr lang="en-US" sz="2200" b="1" dirty="0" smtClean="0">
                <a:ea typeface="ＭＳ Ｐゴシック" pitchFamily="-105" charset="-128"/>
              </a:rPr>
              <a:t>Calcium</a:t>
            </a:r>
          </a:p>
          <a:p>
            <a:pPr lvl="2"/>
            <a:r>
              <a:rPr lang="en-US" sz="2200" b="1" dirty="0" smtClean="0">
                <a:ea typeface="ＭＳ Ｐゴシック" pitchFamily="-105" charset="-128"/>
              </a:rPr>
              <a:t>Oxygen</a:t>
            </a:r>
          </a:p>
          <a:p>
            <a:endParaRPr lang="en-US" b="1" dirty="0" smtClean="0">
              <a:ea typeface="ＭＳ Ｐゴシック" pitchFamily="-105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Elements:</a:t>
            </a:r>
          </a:p>
        </p:txBody>
      </p:sp>
      <p:pic>
        <p:nvPicPr>
          <p:cNvPr id="19460" name="Picture 6" descr="http://www.google.com/url?source=imgres&amp;ct=img&amp;q=http://periodictable.com/theelements/Images/TheElements1000.JPG&amp;sa=X&amp;ei=XkjvUMjqMYTq8gTll4HIAw&amp;ved=0CAQQ8wc4BQ&amp;usg=AFQjCNF4DRKOnooNPMf96ajPorIiwl07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352800"/>
            <a:ext cx="3336925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it Look Like Chemically?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Single atoms of ONE pure element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Molecules of ONE pure element</a:t>
            </a:r>
            <a:endParaRPr lang="en-US" b="1" dirty="0"/>
          </a:p>
        </p:txBody>
      </p:sp>
      <p:pic>
        <p:nvPicPr>
          <p:cNvPr id="4098" name="Picture 2" descr="http://www.ivy-rose.co.uk/Chemistry/Images/Element_Atoms_IvyRosecouk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95600"/>
            <a:ext cx="3200400" cy="3200400"/>
          </a:xfrm>
          <a:prstGeom prst="rect">
            <a:avLst/>
          </a:prstGeom>
          <a:noFill/>
        </p:spPr>
      </p:pic>
      <p:pic>
        <p:nvPicPr>
          <p:cNvPr id="4100" name="Picture 4" descr="http://www.ivy-rose.co.uk/Chemistry/Images/Element_Molecules_IvyRosecouk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004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ea typeface="ＭＳ Ｐゴシック" pitchFamily="-105" charset="-128"/>
                <a:cs typeface="ＭＳ Ｐゴシック" pitchFamily="-105" charset="-128"/>
              </a:rPr>
              <a:t>Two or more </a:t>
            </a:r>
            <a:r>
              <a:rPr lang="en-US" sz="2800" b="1" u="sng" dirty="0">
                <a:solidFill>
                  <a:srgbClr val="FF0000"/>
                </a:solidFill>
                <a:ea typeface="ＭＳ Ｐゴシック" pitchFamily="-105" charset="-128"/>
                <a:cs typeface="ＭＳ Ｐゴシック" pitchFamily="-105" charset="-128"/>
              </a:rPr>
              <a:t>elements</a:t>
            </a:r>
            <a:r>
              <a:rPr lang="en-US" sz="2800" b="1" dirty="0"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US" sz="2800" b="1" dirty="0" smtClean="0">
                <a:ea typeface="ＭＳ Ｐゴシック" pitchFamily="-105" charset="-128"/>
                <a:cs typeface="ＭＳ Ｐゴシック" pitchFamily="-105" charset="-128"/>
              </a:rPr>
              <a:t>joined </a:t>
            </a:r>
            <a:r>
              <a:rPr lang="en-US" sz="2800" b="1" dirty="0">
                <a:ea typeface="ＭＳ Ｐゴシック" pitchFamily="-105" charset="-128"/>
                <a:cs typeface="ＭＳ Ｐゴシック" pitchFamily="-105" charset="-128"/>
              </a:rPr>
              <a:t>during a chemical reaction</a:t>
            </a:r>
          </a:p>
          <a:p>
            <a:r>
              <a:rPr lang="en-US" sz="2800" b="1" dirty="0">
                <a:ea typeface="ＭＳ Ｐゴシック" pitchFamily="-105" charset="-128"/>
                <a:cs typeface="ＭＳ Ｐゴシック" pitchFamily="-105" charset="-128"/>
              </a:rPr>
              <a:t>Must be combined in</a:t>
            </a:r>
            <a:r>
              <a:rPr lang="en-US" sz="2800" b="1" dirty="0" smtClean="0">
                <a:ea typeface="ＭＳ Ｐゴシック" pitchFamily="-105" charset="-128"/>
                <a:cs typeface="ＭＳ Ｐゴシック" pitchFamily="-105" charset="-128"/>
              </a:rPr>
              <a:t> specific </a:t>
            </a:r>
            <a:r>
              <a:rPr lang="en-US" sz="2800" b="1" dirty="0">
                <a:ea typeface="ＭＳ Ｐゴシック" pitchFamily="-105" charset="-128"/>
                <a:cs typeface="ＭＳ Ｐゴシック" pitchFamily="-105" charset="-128"/>
              </a:rPr>
              <a:t>ratios</a:t>
            </a:r>
          </a:p>
          <a:p>
            <a:r>
              <a:rPr lang="en-US" sz="2800" b="1" dirty="0">
                <a:ea typeface="ＭＳ Ｐゴシック" pitchFamily="-105" charset="-128"/>
                <a:cs typeface="ＭＳ Ｐゴシック" pitchFamily="-105" charset="-128"/>
              </a:rPr>
              <a:t>Chemical Change/Reaction</a:t>
            </a:r>
          </a:p>
          <a:p>
            <a:endParaRPr lang="en-US" sz="2800" b="1" dirty="0"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 sz="2800" b="1" dirty="0">
                <a:ea typeface="ＭＳ Ｐゴシック" pitchFamily="-105" charset="-128"/>
                <a:cs typeface="ＭＳ Ｐゴシック" pitchFamily="-105" charset="-128"/>
              </a:rPr>
              <a:t>Examples:</a:t>
            </a:r>
          </a:p>
          <a:p>
            <a:pPr lvl="2"/>
            <a:r>
              <a:rPr lang="en-US" sz="2200" b="1" dirty="0">
                <a:ea typeface="ＭＳ Ｐゴシック" pitchFamily="-105" charset="-128"/>
              </a:rPr>
              <a:t>Water</a:t>
            </a:r>
          </a:p>
          <a:p>
            <a:pPr lvl="2"/>
            <a:r>
              <a:rPr lang="en-US" sz="2200" b="1" dirty="0">
                <a:ea typeface="ＭＳ Ｐゴシック" pitchFamily="-105" charset="-128"/>
              </a:rPr>
              <a:t>Salt</a:t>
            </a:r>
          </a:p>
          <a:p>
            <a:pPr lvl="2"/>
            <a:r>
              <a:rPr lang="en-US" sz="2200" b="1" dirty="0">
                <a:ea typeface="ＭＳ Ｐゴシック" pitchFamily="-105" charset="-128"/>
              </a:rPr>
              <a:t>Sugar</a:t>
            </a:r>
          </a:p>
          <a:p>
            <a:endParaRPr lang="en-US" b="1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u="sng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5" charset="-128"/>
                <a:cs typeface="ＭＳ Ｐゴシック" pitchFamily="-105" charset="-128"/>
              </a:rPr>
              <a:t>Compounds:</a:t>
            </a:r>
          </a:p>
        </p:txBody>
      </p:sp>
      <p:pic>
        <p:nvPicPr>
          <p:cNvPr id="9218" name="Picture 2" descr="http://t2.gstatic.com/images?q=tbn:ANd9GcRXFiXC4rIBt7tUmuMcJU3dEueylPMpjgp2WV9jeTJQoMxXwGo0x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63543"/>
            <a:ext cx="4343400" cy="3394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2 or more ELEMENTS that are CHEMICALLY bonded to one another</a:t>
            </a: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it Look Like Chemically?</a:t>
            </a:r>
            <a:endParaRPr lang="en-US" dirty="0"/>
          </a:p>
        </p:txBody>
      </p:sp>
      <p:pic>
        <p:nvPicPr>
          <p:cNvPr id="3074" name="Picture 2" descr="http://www.ivy-rose.co.uk/Chemistry/Images/Compound_Molecules_IvyRosecouk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8194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3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b="1" dirty="0" smtClean="0"/>
              <a:t>Combines 2 or more </a:t>
            </a:r>
            <a:r>
              <a:rPr lang="en-US" sz="2800" b="1" i="1" u="sng" dirty="0" smtClean="0"/>
              <a:t>substances</a:t>
            </a:r>
            <a:r>
              <a:rPr lang="en-US" sz="2800" b="1" dirty="0" smtClean="0"/>
              <a:t>  without producing a chemical reaction = PHYSICAL CHANGE</a:t>
            </a:r>
          </a:p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</a:rPr>
              <a:t>Different throughout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= heterogeneous</a:t>
            </a:r>
          </a:p>
          <a:p>
            <a:pPr>
              <a:spcAft>
                <a:spcPts val="600"/>
              </a:spcAft>
            </a:pPr>
            <a:r>
              <a:rPr lang="en-US" sz="2800" b="1" dirty="0" smtClean="0"/>
              <a:t>Basic mixtures can be separated easily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/>
              <a:t>Examples:</a:t>
            </a:r>
          </a:p>
          <a:p>
            <a:pPr lvl="2"/>
            <a:r>
              <a:rPr lang="en-US" sz="2200" b="1" dirty="0" smtClean="0"/>
              <a:t>Soil </a:t>
            </a:r>
          </a:p>
          <a:p>
            <a:pPr lvl="2"/>
            <a:r>
              <a:rPr lang="en-US" sz="2200" b="1" dirty="0" smtClean="0"/>
              <a:t>Fruit salad </a:t>
            </a:r>
          </a:p>
          <a:p>
            <a:pPr lvl="2"/>
            <a:r>
              <a:rPr lang="en-US" sz="2200" b="1" dirty="0" smtClean="0"/>
              <a:t>Taco</a:t>
            </a:r>
          </a:p>
          <a:p>
            <a:pPr lvl="2"/>
            <a:r>
              <a:rPr lang="en-US" sz="2200" b="1" dirty="0" err="1" smtClean="0"/>
              <a:t>BigMac</a:t>
            </a:r>
            <a:endParaRPr lang="en-US" sz="2200" b="1" dirty="0" smtClean="0"/>
          </a:p>
          <a:p>
            <a:pPr lvl="2">
              <a:buNone/>
            </a:pPr>
            <a:endParaRPr lang="en-US" sz="2800" b="1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</a:rPr>
              <a:t>Mixture</a:t>
            </a:r>
            <a:endParaRPr lang="en-US" sz="6000" u="sng" dirty="0">
              <a:solidFill>
                <a:schemeClr val="tx1"/>
              </a:solidFill>
            </a:endParaRP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790950"/>
            <a:ext cx="37719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2 or more SUBSTANCES MIXED together, but NOT chemically bonded.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it Look Like Chemically?</a:t>
            </a:r>
            <a:endParaRPr lang="en-US" dirty="0"/>
          </a:p>
        </p:txBody>
      </p:sp>
      <p:pic>
        <p:nvPicPr>
          <p:cNvPr id="2050" name="Picture 2" descr="http://www.ivy-rose.co.uk/Chemistry/Images/Mixture_Molecules-of-Elements_IvyRosecouk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95600"/>
            <a:ext cx="3505200" cy="3505200"/>
          </a:xfrm>
          <a:prstGeom prst="rect">
            <a:avLst/>
          </a:prstGeom>
          <a:noFill/>
        </p:spPr>
      </p:pic>
      <p:pic>
        <p:nvPicPr>
          <p:cNvPr id="2054" name="Picture 6" descr="http://www.ivy-rose.co.uk/Chemistry/Images/Mixture_Molecules-of-Compound+Molecules-of-Element1_IvyRosecouk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19400"/>
            <a:ext cx="33528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15894</TotalTime>
  <Words>777</Words>
  <Application>Microsoft Office PowerPoint</Application>
  <PresentationFormat>On-screen Show (4:3)</PresentationFormat>
  <Paragraphs>149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ＭＳ Ｐゴシック</vt:lpstr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Compounds, Mixtures, &amp; Solutions</vt:lpstr>
      <vt:lpstr>MOST  ELEMENTS WANT TO COMBINE NATURALLY, BUT WHAT FORMS WHEN THEY DO?</vt:lpstr>
      <vt:lpstr>It Depends…</vt:lpstr>
      <vt:lpstr>Elements:</vt:lpstr>
      <vt:lpstr>What Does it Look Like Chemically?</vt:lpstr>
      <vt:lpstr>Compounds:</vt:lpstr>
      <vt:lpstr>What Does it Look Like Chemically?</vt:lpstr>
      <vt:lpstr>Mixture</vt:lpstr>
      <vt:lpstr>What Does it Look Like Chemically?</vt:lpstr>
      <vt:lpstr>Solution:</vt:lpstr>
      <vt:lpstr>What Does it Look Like Chemically?</vt:lpstr>
      <vt:lpstr>Suspension:</vt:lpstr>
      <vt:lpstr>Colloid:</vt:lpstr>
      <vt:lpstr>Compounds, Mixtures, Solutions</vt:lpstr>
      <vt:lpstr>Quick Comprehension Stations</vt:lpstr>
      <vt:lpstr>PowerPoint Presentation</vt:lpstr>
      <vt:lpstr>Vocab to Help with the Warm-Up</vt:lpstr>
      <vt:lpstr>In it to WIN it! </vt:lpstr>
      <vt:lpstr>Element, Compound, Mixture or Solution?</vt:lpstr>
      <vt:lpstr>Element, Compound, Mixture or Solution?</vt:lpstr>
      <vt:lpstr>Element, Compound, Mixture or Solution?</vt:lpstr>
      <vt:lpstr>Element, Compound, Mixture, or Solution?</vt:lpstr>
      <vt:lpstr>Element, Compound, Mixture, or Solution?</vt:lpstr>
      <vt:lpstr>Element, Compound, Mixture, or Solution?</vt:lpstr>
      <vt:lpstr>Element, Compound, Mixture, or Solution?</vt:lpstr>
      <vt:lpstr>Element, Compound, Mixture, or Solution?</vt:lpstr>
      <vt:lpstr>Element, Compound, Mixture, or Solution?</vt:lpstr>
      <vt:lpstr>Element, Compound, Mixture or Solution?</vt:lpstr>
      <vt:lpstr>Element, Compound, Mixture, or Solution?</vt:lpstr>
      <vt:lpstr>Element, Compound, Mixture, or Solution?</vt:lpstr>
      <vt:lpstr>Element, Compound, Mixture, or Solution?</vt:lpstr>
      <vt:lpstr>Element, Compound, Mixture, or Solution?</vt:lpstr>
      <vt:lpstr>Element, Compound, Mixture or Solution?</vt:lpstr>
      <vt:lpstr>Element, Compound, Mixture, or Solution?</vt:lpstr>
      <vt:lpstr>Element, Compound, Mixture, or Solution?</vt:lpstr>
      <vt:lpstr>Element, Compound, Mixture, or Solution?</vt:lpstr>
      <vt:lpstr>Element, Compound, Mixture, or Solution?</vt:lpstr>
      <vt:lpstr>THE LAST CHALLENGE!</vt:lpstr>
      <vt:lpstr>“Sum It Up” – Ticket out the Door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- UP</dc:title>
  <dc:creator>pete</dc:creator>
  <cp:lastModifiedBy>Bauer, Jennifer M.</cp:lastModifiedBy>
  <cp:revision>516</cp:revision>
  <dcterms:created xsi:type="dcterms:W3CDTF">2014-10-07T22:57:42Z</dcterms:created>
  <dcterms:modified xsi:type="dcterms:W3CDTF">2017-09-18T12:46:42Z</dcterms:modified>
</cp:coreProperties>
</file>