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9144000"/>
  <p:notesSz cx="6858000" cy="9144000"/>
  <p:embeddedFontLst>
    <p:embeddedFont>
      <p:font typeface="Meddon"/>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Meddon-regular.fntdata"/><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05" name="Shape 105"/>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0" name="Shape 1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Time for about 12 minutes</a:t>
            </a:r>
          </a:p>
        </p:txBody>
      </p:sp>
      <p:sp>
        <p:nvSpPr>
          <p:cNvPr id="191" name="Shape 19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3" name="Shape 203"/>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0" name="Shape 210"/>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1" name="Shape 221"/>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9" name="Shape 229"/>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37" name="Shape 237"/>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4" name="Shape 244"/>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3" name="Shape 113"/>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7" name="Shape 3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Time for about 12 minutes</a:t>
            </a:r>
          </a:p>
        </p:txBody>
      </p:sp>
      <p:sp>
        <p:nvSpPr>
          <p:cNvPr id="318" name="Shape 31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0" name="Shape 120"/>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3" name="Shape 3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0" name="Shape 3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81" name="Shape 381"/>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8" name="Shape 3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89" name="Shape 389"/>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8" name="Shape 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6" name="Shape 4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0" name="Shape 4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21" name="Shape 21"/>
        <p:cNvGrpSpPr/>
        <p:nvPr/>
      </p:nvGrpSpPr>
      <p:grpSpPr>
        <a:xfrm>
          <a:off x="0" y="0"/>
          <a:ext cx="0" cy="0"/>
          <a:chOff x="0" y="0"/>
          <a:chExt cx="0" cy="0"/>
        </a:xfrm>
      </p:grpSpPr>
      <p:grpSp>
        <p:nvGrpSpPr>
          <p:cNvPr id="22" name="Shape 22"/>
          <p:cNvGrpSpPr/>
          <p:nvPr/>
        </p:nvGrpSpPr>
        <p:grpSpPr>
          <a:xfrm>
            <a:off x="1658938" y="1600200"/>
            <a:ext cx="6837362" cy="3200400"/>
            <a:chOff x="1045" y="1008"/>
            <a:chExt cx="4307" cy="2016"/>
          </a:xfrm>
        </p:grpSpPr>
        <p:sp>
          <p:nvSpPr>
            <p:cNvPr id="23" name="Shape 23"/>
            <p:cNvSpPr/>
            <p:nvPr/>
          </p:nvSpPr>
          <p:spPr>
            <a:xfrm flipH="1">
              <a:off x="4392" y="1008"/>
              <a:ext cx="960" cy="960"/>
            </a:xfrm>
            <a:prstGeom prst="ellipse">
              <a:avLst/>
            </a:prstGeom>
            <a:solidFill>
              <a:schemeClr val="accent2"/>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 name="Shape 24"/>
            <p:cNvSpPr/>
            <p:nvPr/>
          </p:nvSpPr>
          <p:spPr>
            <a:xfrm flipH="1">
              <a:off x="3264" y="1008"/>
              <a:ext cx="960" cy="960"/>
            </a:xfrm>
            <a:prstGeom prst="ellipse">
              <a:avLst/>
            </a:prstGeom>
            <a:solidFill>
              <a:schemeClr val="accent2"/>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 name="Shape 25"/>
            <p:cNvSpPr/>
            <p:nvPr/>
          </p:nvSpPr>
          <p:spPr>
            <a:xfrm flipH="1">
              <a:off x="2136" y="1008"/>
              <a:ext cx="960" cy="960"/>
            </a:xfrm>
            <a:prstGeom prst="ellipse">
              <a:avLst/>
            </a:prstGeom>
            <a:noFill/>
            <a:ln cap="flat" cmpd="sng" w="28575">
              <a:solidFill>
                <a:schemeClr val="accent2"/>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 name="Shape 26"/>
            <p:cNvSpPr/>
            <p:nvPr/>
          </p:nvSpPr>
          <p:spPr>
            <a:xfrm flipH="1">
              <a:off x="2136" y="2064"/>
              <a:ext cx="960" cy="960"/>
            </a:xfrm>
            <a:prstGeom prst="ellipse">
              <a:avLst/>
            </a:prstGeom>
            <a:solidFill>
              <a:schemeClr val="accent2"/>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7" name="Shape 27"/>
            <p:cNvSpPr/>
            <p:nvPr/>
          </p:nvSpPr>
          <p:spPr>
            <a:xfrm flipH="1">
              <a:off x="1045" y="2064"/>
              <a:ext cx="960" cy="960"/>
            </a:xfrm>
            <a:prstGeom prst="ellipse">
              <a:avLst/>
            </a:prstGeom>
            <a:solidFill>
              <a:schemeClr val="accent2"/>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 name="Shape 28"/>
            <p:cNvSpPr/>
            <p:nvPr/>
          </p:nvSpPr>
          <p:spPr>
            <a:xfrm flipH="1">
              <a:off x="4392" y="2064"/>
              <a:ext cx="960" cy="960"/>
            </a:xfrm>
            <a:prstGeom prst="ellipse">
              <a:avLst/>
            </a:prstGeom>
            <a:noFill/>
            <a:ln cap="flat" cmpd="sng" w="28575">
              <a:solidFill>
                <a:schemeClr val="accent2"/>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29" name="Shape 29"/>
          <p:cNvSpPr txBox="1"/>
          <p:nvPr>
            <p:ph type="ctrTitle"/>
          </p:nvPr>
        </p:nvSpPr>
        <p:spPr>
          <a:xfrm>
            <a:off x="685800" y="1219200"/>
            <a:ext cx="7772400" cy="1933575"/>
          </a:xfrm>
          <a:prstGeom prst="rect">
            <a:avLst/>
          </a:prstGeom>
          <a:noFill/>
          <a:ln>
            <a:noFill/>
          </a:ln>
        </p:spPr>
        <p:txBody>
          <a:bodyPr anchorCtr="0" anchor="b" bIns="91425" lIns="91425" rIns="91425" wrap="square" tIns="91425"/>
          <a:lstStyle>
            <a:lvl1pPr indent="0" lvl="0" marL="0" marR="0" rtl="0" algn="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30" name="Shape 30"/>
          <p:cNvSpPr txBox="1"/>
          <p:nvPr>
            <p:ph idx="1" type="subTitle"/>
          </p:nvPr>
        </p:nvSpPr>
        <p:spPr>
          <a:xfrm>
            <a:off x="2057400" y="3505200"/>
            <a:ext cx="6400800" cy="1752600"/>
          </a:xfrm>
          <a:prstGeom prst="rect">
            <a:avLst/>
          </a:prstGeom>
          <a:noFill/>
          <a:ln>
            <a:noFill/>
          </a:ln>
        </p:spPr>
        <p:txBody>
          <a:bodyPr anchorCtr="0" anchor="t" bIns="91425" lIns="91425" rIns="91425" wrap="square" tIns="91425"/>
          <a:lstStyle>
            <a:lvl1pPr indent="0" lvl="0" marL="0" marR="0" rtl="0" algn="r">
              <a:spcBef>
                <a:spcPts val="640"/>
              </a:spcBef>
              <a:spcAft>
                <a:spcPts val="0"/>
              </a:spcAft>
              <a:buClr>
                <a:schemeClr val="accent1"/>
              </a:buClr>
              <a:buFont typeface="Noto Sans Symbols"/>
              <a:buNone/>
              <a:defRPr b="0" i="0" sz="3200" u="none" cap="none" strike="noStrike">
                <a:solidFill>
                  <a:schemeClr val="dk1"/>
                </a:solidFill>
                <a:latin typeface="Arial"/>
                <a:ea typeface="Arial"/>
                <a:cs typeface="Arial"/>
                <a:sym typeface="Arial"/>
              </a:defRPr>
            </a:lvl1pPr>
            <a:lvl2pPr indent="-114300" lvl="1" marL="742950" marR="0" rtl="0" algn="l">
              <a:spcBef>
                <a:spcPts val="540"/>
              </a:spcBef>
              <a:spcAft>
                <a:spcPts val="0"/>
              </a:spcAft>
              <a:buClr>
                <a:schemeClr val="accent1"/>
              </a:buClr>
              <a:buSzPct val="100000"/>
              <a:buFont typeface="Noto Sans Symbols"/>
              <a:buChar char="○"/>
              <a:defRPr b="0" i="0" sz="2700" u="none" cap="none" strike="noStrike">
                <a:solidFill>
                  <a:schemeClr val="dk1"/>
                </a:solidFill>
                <a:latin typeface="Arial"/>
                <a:ea typeface="Arial"/>
                <a:cs typeface="Arial"/>
                <a:sym typeface="Arial"/>
              </a:defRPr>
            </a:lvl2pPr>
            <a:lvl3pPr indent="-82550" lvl="2" marL="1143000" marR="0" rtl="0" algn="l">
              <a:spcBef>
                <a:spcPts val="460"/>
              </a:spcBef>
              <a:spcAft>
                <a:spcPts val="0"/>
              </a:spcAft>
              <a:buClr>
                <a:schemeClr val="accent1"/>
              </a:buClr>
              <a:buSzPct val="100000"/>
              <a:buFont typeface="Noto Sans Symbols"/>
              <a:buChar char="●"/>
              <a:defRPr b="0" i="0" sz="23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accent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31" name="Shape 31"/>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2" name="Shape 32"/>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3" name="Shape 33"/>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en-US" sz="10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5" name="Shape 85"/>
        <p:cNvGrpSpPr/>
        <p:nvPr/>
      </p:nvGrpSpPr>
      <p:grpSpPr>
        <a:xfrm>
          <a:off x="0" y="0"/>
          <a:ext cx="0" cy="0"/>
          <a:chOff x="0" y="0"/>
          <a:chExt cx="0" cy="0"/>
        </a:xfrm>
      </p:grpSpPr>
      <p:sp>
        <p:nvSpPr>
          <p:cNvPr id="86" name="Shape 8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38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87" name="Shape 87"/>
          <p:cNvSpPr txBox="1"/>
          <p:nvPr>
            <p:ph idx="1" type="body"/>
          </p:nvPr>
        </p:nvSpPr>
        <p:spPr>
          <a:xfrm rot="5400000">
            <a:off x="2306637" y="-249238"/>
            <a:ext cx="4530725" cy="82296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accent1"/>
              </a:buClr>
              <a:buSzPct val="100000"/>
              <a:buFont typeface="Noto Sans Symbols"/>
              <a:buChar char="●"/>
              <a:defRPr b="0" i="0" sz="3200" u="none" cap="none" strike="noStrike">
                <a:solidFill>
                  <a:schemeClr val="dk1"/>
                </a:solidFill>
                <a:latin typeface="Arial"/>
                <a:ea typeface="Arial"/>
                <a:cs typeface="Arial"/>
                <a:sym typeface="Arial"/>
              </a:defRPr>
            </a:lvl1pPr>
            <a:lvl2pPr indent="-114300" lvl="1" marL="742950" marR="0" rtl="0" algn="l">
              <a:spcBef>
                <a:spcPts val="540"/>
              </a:spcBef>
              <a:spcAft>
                <a:spcPts val="0"/>
              </a:spcAft>
              <a:buClr>
                <a:schemeClr val="accent1"/>
              </a:buClr>
              <a:buSzPct val="100000"/>
              <a:buFont typeface="Noto Sans Symbols"/>
              <a:buChar char="○"/>
              <a:defRPr b="0" i="0" sz="2700" u="none" cap="none" strike="noStrike">
                <a:solidFill>
                  <a:schemeClr val="dk1"/>
                </a:solidFill>
                <a:latin typeface="Arial"/>
                <a:ea typeface="Arial"/>
                <a:cs typeface="Arial"/>
                <a:sym typeface="Arial"/>
              </a:defRPr>
            </a:lvl2pPr>
            <a:lvl3pPr indent="-82550" lvl="2" marL="1143000" marR="0" rtl="0" algn="l">
              <a:spcBef>
                <a:spcPts val="460"/>
              </a:spcBef>
              <a:spcAft>
                <a:spcPts val="0"/>
              </a:spcAft>
              <a:buClr>
                <a:schemeClr val="accent1"/>
              </a:buClr>
              <a:buSzPct val="100000"/>
              <a:buFont typeface="Noto Sans Symbols"/>
              <a:buChar char="●"/>
              <a:defRPr b="0" i="0" sz="23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accent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88" name="Shape 88"/>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91" name="Shape 91"/>
        <p:cNvGrpSpPr/>
        <p:nvPr/>
      </p:nvGrpSpPr>
      <p:grpSpPr>
        <a:xfrm>
          <a:off x="0" y="0"/>
          <a:ext cx="0" cy="0"/>
          <a:chOff x="0" y="0"/>
          <a:chExt cx="0" cy="0"/>
        </a:xfrm>
      </p:grpSpPr>
      <p:sp>
        <p:nvSpPr>
          <p:cNvPr id="92" name="Shape 92"/>
          <p:cNvSpPr txBox="1"/>
          <p:nvPr>
            <p:ph type="title"/>
          </p:nvPr>
        </p:nvSpPr>
        <p:spPr>
          <a:xfrm rot="5400000">
            <a:off x="4729957" y="2174081"/>
            <a:ext cx="5856287" cy="20574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38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93" name="Shape 93"/>
          <p:cNvSpPr txBox="1"/>
          <p:nvPr>
            <p:ph idx="1" type="body"/>
          </p:nvPr>
        </p:nvSpPr>
        <p:spPr>
          <a:xfrm rot="5400000">
            <a:off x="538957" y="192882"/>
            <a:ext cx="5856287" cy="6019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accent1"/>
              </a:buClr>
              <a:buSzPct val="100000"/>
              <a:buFont typeface="Noto Sans Symbols"/>
              <a:buChar char="●"/>
              <a:defRPr b="0" i="0" sz="3200" u="none" cap="none" strike="noStrike">
                <a:solidFill>
                  <a:schemeClr val="dk1"/>
                </a:solidFill>
                <a:latin typeface="Arial"/>
                <a:ea typeface="Arial"/>
                <a:cs typeface="Arial"/>
                <a:sym typeface="Arial"/>
              </a:defRPr>
            </a:lvl1pPr>
            <a:lvl2pPr indent="-114300" lvl="1" marL="742950" marR="0" rtl="0" algn="l">
              <a:spcBef>
                <a:spcPts val="540"/>
              </a:spcBef>
              <a:spcAft>
                <a:spcPts val="0"/>
              </a:spcAft>
              <a:buClr>
                <a:schemeClr val="accent1"/>
              </a:buClr>
              <a:buSzPct val="100000"/>
              <a:buFont typeface="Noto Sans Symbols"/>
              <a:buChar char="○"/>
              <a:defRPr b="0" i="0" sz="2700" u="none" cap="none" strike="noStrike">
                <a:solidFill>
                  <a:schemeClr val="dk1"/>
                </a:solidFill>
                <a:latin typeface="Arial"/>
                <a:ea typeface="Arial"/>
                <a:cs typeface="Arial"/>
                <a:sym typeface="Arial"/>
              </a:defRPr>
            </a:lvl2pPr>
            <a:lvl3pPr indent="-82550" lvl="2" marL="1143000" marR="0" rtl="0" algn="l">
              <a:spcBef>
                <a:spcPts val="460"/>
              </a:spcBef>
              <a:spcAft>
                <a:spcPts val="0"/>
              </a:spcAft>
              <a:buClr>
                <a:schemeClr val="accent1"/>
              </a:buClr>
              <a:buSzPct val="100000"/>
              <a:buFont typeface="Noto Sans Symbols"/>
              <a:buChar char="●"/>
              <a:defRPr b="0" i="0" sz="23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accent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94" name="Shape 94"/>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5" name="Shape 95"/>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6" name="Shape 96"/>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Content">
    <p:spTree>
      <p:nvGrpSpPr>
        <p:cNvPr id="97" name="Shape 97"/>
        <p:cNvGrpSpPr/>
        <p:nvPr/>
      </p:nvGrpSpPr>
      <p:grpSpPr>
        <a:xfrm>
          <a:off x="0" y="0"/>
          <a:ext cx="0" cy="0"/>
          <a:chOff x="0" y="0"/>
          <a:chExt cx="0" cy="0"/>
        </a:xfrm>
      </p:grpSpPr>
      <p:sp>
        <p:nvSpPr>
          <p:cNvPr id="98" name="Shape 98"/>
          <p:cNvSpPr txBox="1"/>
          <p:nvPr>
            <p:ph idx="1" type="body"/>
          </p:nvPr>
        </p:nvSpPr>
        <p:spPr>
          <a:xfrm>
            <a:off x="457200" y="274638"/>
            <a:ext cx="8229600" cy="5856287"/>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accent1"/>
              </a:buClr>
              <a:buSzPct val="100000"/>
              <a:buFont typeface="Noto Sans Symbols"/>
              <a:buChar char="●"/>
              <a:defRPr b="0" i="0" sz="3200" u="none" cap="none" strike="noStrike">
                <a:solidFill>
                  <a:schemeClr val="dk1"/>
                </a:solidFill>
                <a:latin typeface="Arial"/>
                <a:ea typeface="Arial"/>
                <a:cs typeface="Arial"/>
                <a:sym typeface="Arial"/>
              </a:defRPr>
            </a:lvl1pPr>
            <a:lvl2pPr indent="-114300" lvl="1" marL="742950" marR="0" rtl="0" algn="l">
              <a:spcBef>
                <a:spcPts val="540"/>
              </a:spcBef>
              <a:spcAft>
                <a:spcPts val="0"/>
              </a:spcAft>
              <a:buClr>
                <a:schemeClr val="accent1"/>
              </a:buClr>
              <a:buSzPct val="100000"/>
              <a:buFont typeface="Noto Sans Symbols"/>
              <a:buChar char="○"/>
              <a:defRPr b="0" i="0" sz="2700" u="none" cap="none" strike="noStrike">
                <a:solidFill>
                  <a:schemeClr val="dk1"/>
                </a:solidFill>
                <a:latin typeface="Arial"/>
                <a:ea typeface="Arial"/>
                <a:cs typeface="Arial"/>
                <a:sym typeface="Arial"/>
              </a:defRPr>
            </a:lvl2pPr>
            <a:lvl3pPr indent="-82550" lvl="2" marL="1143000" marR="0" rtl="0" algn="l">
              <a:spcBef>
                <a:spcPts val="460"/>
              </a:spcBef>
              <a:spcAft>
                <a:spcPts val="0"/>
              </a:spcAft>
              <a:buClr>
                <a:schemeClr val="accent1"/>
              </a:buClr>
              <a:buSzPct val="100000"/>
              <a:buFont typeface="Noto Sans Symbols"/>
              <a:buChar char="●"/>
              <a:defRPr b="0" i="0" sz="23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accent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99" name="Shape 99"/>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00" name="Shape 100"/>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01" name="Shape 101"/>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4" name="Shape 34"/>
        <p:cNvGrpSpPr/>
        <p:nvPr/>
      </p:nvGrpSpPr>
      <p:grpSpPr>
        <a:xfrm>
          <a:off x="0" y="0"/>
          <a:ext cx="0" cy="0"/>
          <a:chOff x="0" y="0"/>
          <a:chExt cx="0" cy="0"/>
        </a:xfrm>
      </p:grpSpPr>
      <p:sp>
        <p:nvSpPr>
          <p:cNvPr id="35" name="Shape 35"/>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38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36" name="Shape 36"/>
          <p:cNvSpPr txBox="1"/>
          <p:nvPr>
            <p:ph idx="1" type="body"/>
          </p:nvPr>
        </p:nvSpPr>
        <p:spPr>
          <a:xfrm>
            <a:off x="457200" y="1600200"/>
            <a:ext cx="8229600" cy="4530725"/>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accent1"/>
              </a:buClr>
              <a:buSzPct val="100000"/>
              <a:buFont typeface="Noto Sans Symbols"/>
              <a:buChar char="●"/>
              <a:defRPr b="0" i="0" sz="3200" u="none" cap="none" strike="noStrike">
                <a:solidFill>
                  <a:schemeClr val="dk1"/>
                </a:solidFill>
                <a:latin typeface="Arial"/>
                <a:ea typeface="Arial"/>
                <a:cs typeface="Arial"/>
                <a:sym typeface="Arial"/>
              </a:defRPr>
            </a:lvl1pPr>
            <a:lvl2pPr indent="-114300" lvl="1" marL="742950" marR="0" rtl="0" algn="l">
              <a:spcBef>
                <a:spcPts val="540"/>
              </a:spcBef>
              <a:spcAft>
                <a:spcPts val="0"/>
              </a:spcAft>
              <a:buClr>
                <a:schemeClr val="accent1"/>
              </a:buClr>
              <a:buSzPct val="100000"/>
              <a:buFont typeface="Noto Sans Symbols"/>
              <a:buChar char="○"/>
              <a:defRPr b="0" i="0" sz="2700" u="none" cap="none" strike="noStrike">
                <a:solidFill>
                  <a:schemeClr val="dk1"/>
                </a:solidFill>
                <a:latin typeface="Arial"/>
                <a:ea typeface="Arial"/>
                <a:cs typeface="Arial"/>
                <a:sym typeface="Arial"/>
              </a:defRPr>
            </a:lvl2pPr>
            <a:lvl3pPr indent="-82550" lvl="2" marL="1143000" marR="0" rtl="0" algn="l">
              <a:spcBef>
                <a:spcPts val="460"/>
              </a:spcBef>
              <a:spcAft>
                <a:spcPts val="0"/>
              </a:spcAft>
              <a:buClr>
                <a:schemeClr val="accent1"/>
              </a:buClr>
              <a:buSzPct val="100000"/>
              <a:buFont typeface="Noto Sans Symbols"/>
              <a:buChar char="●"/>
              <a:defRPr b="0" i="0" sz="23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accent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37" name="Shape 37"/>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en-US" sz="10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38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42" name="Shape 42"/>
          <p:cNvSpPr txBox="1"/>
          <p:nvPr>
            <p:ph idx="1" type="body"/>
          </p:nvPr>
        </p:nvSpPr>
        <p:spPr>
          <a:xfrm>
            <a:off x="457200" y="1600200"/>
            <a:ext cx="4038600" cy="4530725"/>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accent1"/>
              </a:buClr>
              <a:buSzPct val="100000"/>
              <a:buFont typeface="Noto Sans Symbols"/>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Noto Sans Symbols"/>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accent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43" name="Shape 43"/>
          <p:cNvSpPr txBox="1"/>
          <p:nvPr>
            <p:ph idx="2" type="body"/>
          </p:nvPr>
        </p:nvSpPr>
        <p:spPr>
          <a:xfrm>
            <a:off x="4648200" y="1600200"/>
            <a:ext cx="4038600" cy="4530725"/>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accent1"/>
              </a:buClr>
              <a:buSzPct val="100000"/>
              <a:buFont typeface="Noto Sans Symbols"/>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Noto Sans Symbols"/>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accent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9pPr>
          </a:lstStyle>
          <a:p/>
        </p:txBody>
      </p:sp>
      <p:sp>
        <p:nvSpPr>
          <p:cNvPr id="44" name="Shape 44"/>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5" name="Shape 45"/>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6" name="Shape 46"/>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en-US" sz="10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7" name="Shape 47"/>
        <p:cNvGrpSpPr/>
        <p:nvPr/>
      </p:nvGrpSpPr>
      <p:grpSpPr>
        <a:xfrm>
          <a:off x="0" y="0"/>
          <a:ext cx="0" cy="0"/>
          <a:chOff x="0" y="0"/>
          <a:chExt cx="0" cy="0"/>
        </a:xfrm>
      </p:grpSpPr>
      <p:sp>
        <p:nvSpPr>
          <p:cNvPr id="48" name="Shape 48"/>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1" i="0" sz="4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49" name="Shape 49"/>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accent1"/>
              </a:buClr>
              <a:buFont typeface="Noto Sans Symbols"/>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accent1"/>
              </a:buClr>
              <a:buFont typeface="Noto Sans Symbols"/>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accent1"/>
              </a:buClr>
              <a:buFont typeface="Arial"/>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53" name="Shape 53"/>
        <p:cNvGrpSpPr/>
        <p:nvPr/>
      </p:nvGrpSpPr>
      <p:grpSpPr>
        <a:xfrm>
          <a:off x="0" y="0"/>
          <a:ext cx="0" cy="0"/>
          <a:chOff x="0" y="0"/>
          <a:chExt cx="0" cy="0"/>
        </a:xfrm>
      </p:grpSpPr>
      <p:sp>
        <p:nvSpPr>
          <p:cNvPr id="54" name="Shape 54"/>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38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55" name="Shape 55"/>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accent1"/>
              </a:buClr>
              <a:buFont typeface="Noto Sans Symbols"/>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accent1"/>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accent1"/>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9pPr>
          </a:lstStyle>
          <a:p/>
        </p:txBody>
      </p:sp>
      <p:sp>
        <p:nvSpPr>
          <p:cNvPr id="56" name="Shape 56"/>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accent1"/>
              </a:buClr>
              <a:buSzPct val="100000"/>
              <a:buFont typeface="Noto Sans Symbols"/>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accent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57" name="Shape 57"/>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accent1"/>
              </a:buClr>
              <a:buFont typeface="Noto Sans Symbols"/>
              <a:buNone/>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accent1"/>
              </a:buClr>
              <a:buFont typeface="Noto Sans Symbols"/>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accent1"/>
              </a:buClr>
              <a:buFont typeface="Noto Sans Symbols"/>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accent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accent1"/>
              </a:buClr>
              <a:buFont typeface="Noto Sans Symbols"/>
              <a:buNone/>
              <a:defRPr b="1" i="0" sz="1600" u="none" cap="none" strike="noStrike">
                <a:solidFill>
                  <a:schemeClr val="dk1"/>
                </a:solidFill>
                <a:latin typeface="Arial"/>
                <a:ea typeface="Arial"/>
                <a:cs typeface="Arial"/>
                <a:sym typeface="Arial"/>
              </a:defRPr>
            </a:lvl9pPr>
          </a:lstStyle>
          <a:p/>
        </p:txBody>
      </p:sp>
      <p:sp>
        <p:nvSpPr>
          <p:cNvPr id="58" name="Shape 58"/>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accent1"/>
              </a:buClr>
              <a:buSzPct val="100000"/>
              <a:buFont typeface="Noto Sans Symbols"/>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accent1"/>
              </a:buClr>
              <a:buSzPct val="100000"/>
              <a:buFont typeface="Noto Sans Symbols"/>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accent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accent1"/>
              </a:buClr>
              <a:buSzPct val="100000"/>
              <a:buFont typeface="Noto Sans Symbols"/>
              <a:buChar char="•"/>
              <a:defRPr b="0" i="0" sz="1600" u="none" cap="none" strike="noStrike">
                <a:solidFill>
                  <a:schemeClr val="dk1"/>
                </a:solidFill>
                <a:latin typeface="Arial"/>
                <a:ea typeface="Arial"/>
                <a:cs typeface="Arial"/>
                <a:sym typeface="Arial"/>
              </a:defRPr>
            </a:lvl9pPr>
          </a:lstStyle>
          <a:p/>
        </p:txBody>
      </p:sp>
      <p:sp>
        <p:nvSpPr>
          <p:cNvPr id="59" name="Shape 59"/>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2" name="Shape 62"/>
        <p:cNvGrpSpPr/>
        <p:nvPr/>
      </p:nvGrpSpPr>
      <p:grpSpPr>
        <a:xfrm>
          <a:off x="0" y="0"/>
          <a:ext cx="0" cy="0"/>
          <a:chOff x="0" y="0"/>
          <a:chExt cx="0" cy="0"/>
        </a:xfrm>
      </p:grpSpPr>
      <p:sp>
        <p:nvSpPr>
          <p:cNvPr id="63" name="Shape 63"/>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38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64" name="Shape 64"/>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7" name="Shape 67"/>
        <p:cNvGrpSpPr/>
        <p:nvPr/>
      </p:nvGrpSpPr>
      <p:grpSpPr>
        <a:xfrm>
          <a:off x="0" y="0"/>
          <a:ext cx="0" cy="0"/>
          <a:chOff x="0" y="0"/>
          <a:chExt cx="0" cy="0"/>
        </a:xfrm>
      </p:grpSpPr>
      <p:sp>
        <p:nvSpPr>
          <p:cNvPr id="68" name="Shape 68"/>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1" name="Shape 71"/>
        <p:cNvGrpSpPr/>
        <p:nvPr/>
      </p:nvGrpSpPr>
      <p:grpSpPr>
        <a:xfrm>
          <a:off x="0" y="0"/>
          <a:ext cx="0" cy="0"/>
          <a:chOff x="0" y="0"/>
          <a:chExt cx="0" cy="0"/>
        </a:xfrm>
      </p:grpSpPr>
      <p:sp>
        <p:nvSpPr>
          <p:cNvPr id="72" name="Shape 72"/>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73" name="Shape 73"/>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accent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accent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accent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74" name="Shape 74"/>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accent1"/>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accent1"/>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9pPr>
          </a:lstStyle>
          <a:p/>
        </p:txBody>
      </p:sp>
      <p:sp>
        <p:nvSpPr>
          <p:cNvPr id="75" name="Shape 75"/>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8" name="Shape 78"/>
        <p:cNvGrpSpPr/>
        <p:nvPr/>
      </p:nvGrpSpPr>
      <p:grpSpPr>
        <a:xfrm>
          <a:off x="0" y="0"/>
          <a:ext cx="0" cy="0"/>
          <a:chOff x="0" y="0"/>
          <a:chExt cx="0" cy="0"/>
        </a:xfrm>
      </p:grpSpPr>
      <p:sp>
        <p:nvSpPr>
          <p:cNvPr id="79" name="Shape 79"/>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
        <p:nvSpPr>
          <p:cNvPr id="80" name="Shape 80"/>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accent1"/>
              </a:buClr>
              <a:buFont typeface="Noto Sans Symbols"/>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accent1"/>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accent1"/>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accent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accent1"/>
              </a:buClr>
              <a:buFont typeface="Noto Sans Symbols"/>
              <a:buNone/>
              <a:defRPr b="0" i="0" sz="2000" u="none" cap="none" strike="noStrike">
                <a:solidFill>
                  <a:schemeClr val="dk1"/>
                </a:solidFill>
                <a:latin typeface="Arial"/>
                <a:ea typeface="Arial"/>
                <a:cs typeface="Arial"/>
                <a:sym typeface="Arial"/>
              </a:defRPr>
            </a:lvl9pPr>
          </a:lstStyle>
          <a:p/>
        </p:txBody>
      </p:sp>
      <p:sp>
        <p:nvSpPr>
          <p:cNvPr id="81" name="Shape 81"/>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accent1"/>
              </a:buClr>
              <a:buFont typeface="Noto Sans Symbols"/>
              <a:buNone/>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accent1"/>
              </a:buClr>
              <a:buFont typeface="Noto Sans Symbols"/>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accent1"/>
              </a:buClr>
              <a:buFont typeface="Noto Sans Symbols"/>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accent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accent1"/>
              </a:buClr>
              <a:buFont typeface="Noto Sans Symbols"/>
              <a:buNone/>
              <a:defRPr b="0" i="0" sz="9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sz="1000">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4" name="Shape 84"/>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Shape 10"/>
          <p:cNvGrpSpPr/>
          <p:nvPr/>
        </p:nvGrpSpPr>
        <p:grpSpPr>
          <a:xfrm>
            <a:off x="1071563" y="304800"/>
            <a:ext cx="7615237" cy="1106488"/>
            <a:chOff x="675" y="192"/>
            <a:chExt cx="4797" cy="697"/>
          </a:xfrm>
        </p:grpSpPr>
        <p:sp>
          <p:nvSpPr>
            <p:cNvPr id="11" name="Shape 11"/>
            <p:cNvSpPr/>
            <p:nvPr/>
          </p:nvSpPr>
          <p:spPr>
            <a:xfrm flipH="1">
              <a:off x="3067" y="192"/>
              <a:ext cx="696" cy="696"/>
            </a:xfrm>
            <a:prstGeom prst="ellipse">
              <a:avLst/>
            </a:prstGeom>
            <a:solidFill>
              <a:schemeClr val="accent2"/>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 name="Shape 12"/>
            <p:cNvSpPr/>
            <p:nvPr/>
          </p:nvSpPr>
          <p:spPr>
            <a:xfrm flipH="1">
              <a:off x="4777" y="192"/>
              <a:ext cx="695" cy="696"/>
            </a:xfrm>
            <a:prstGeom prst="ellipse">
              <a:avLst/>
            </a:prstGeom>
            <a:solidFill>
              <a:schemeClr val="accent2"/>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 name="Shape 13"/>
            <p:cNvSpPr/>
            <p:nvPr/>
          </p:nvSpPr>
          <p:spPr>
            <a:xfrm flipH="1">
              <a:off x="675" y="193"/>
              <a:ext cx="695" cy="696"/>
            </a:xfrm>
            <a:prstGeom prst="ellipse">
              <a:avLst/>
            </a:prstGeom>
            <a:solidFill>
              <a:schemeClr val="accent2"/>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4" name="Shape 14"/>
            <p:cNvSpPr/>
            <p:nvPr/>
          </p:nvSpPr>
          <p:spPr>
            <a:xfrm flipH="1">
              <a:off x="3984" y="192"/>
              <a:ext cx="695" cy="696"/>
            </a:xfrm>
            <a:prstGeom prst="ellipse">
              <a:avLst/>
            </a:prstGeom>
            <a:noFill/>
            <a:ln cap="flat" cmpd="sng" w="28575">
              <a:solidFill>
                <a:schemeClr val="accent2"/>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5" name="Shape 15"/>
            <p:cNvSpPr/>
            <p:nvPr/>
          </p:nvSpPr>
          <p:spPr>
            <a:xfrm flipH="1">
              <a:off x="1486" y="192"/>
              <a:ext cx="695" cy="696"/>
            </a:xfrm>
            <a:prstGeom prst="ellipse">
              <a:avLst/>
            </a:prstGeom>
            <a:noFill/>
            <a:ln cap="flat" cmpd="sng" w="28575">
              <a:solidFill>
                <a:schemeClr val="accent2"/>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16" name="Shape 16"/>
          <p:cNvSpPr txBox="1"/>
          <p:nvPr>
            <p:ph idx="1" type="body"/>
          </p:nvPr>
        </p:nvSpPr>
        <p:spPr>
          <a:xfrm>
            <a:off x="457200" y="1600200"/>
            <a:ext cx="8229600" cy="4530725"/>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accent1"/>
              </a:buClr>
              <a:buSzPct val="100000"/>
              <a:buFont typeface="Noto Sans Symbols"/>
              <a:buChar char="●"/>
              <a:defRPr b="0" i="0" sz="3200" u="none" cap="none" strike="noStrike">
                <a:solidFill>
                  <a:schemeClr val="dk1"/>
                </a:solidFill>
                <a:latin typeface="Arial"/>
                <a:ea typeface="Arial"/>
                <a:cs typeface="Arial"/>
                <a:sym typeface="Arial"/>
              </a:defRPr>
            </a:lvl1pPr>
            <a:lvl2pPr indent="-114300" lvl="1" marL="742950" marR="0" rtl="0" algn="l">
              <a:spcBef>
                <a:spcPts val="540"/>
              </a:spcBef>
              <a:spcAft>
                <a:spcPts val="0"/>
              </a:spcAft>
              <a:buClr>
                <a:schemeClr val="accent1"/>
              </a:buClr>
              <a:buSzPct val="100000"/>
              <a:buFont typeface="Noto Sans Symbols"/>
              <a:buChar char="○"/>
              <a:defRPr b="0" i="0" sz="2700" u="none" cap="none" strike="noStrike">
                <a:solidFill>
                  <a:schemeClr val="dk1"/>
                </a:solidFill>
                <a:latin typeface="Arial"/>
                <a:ea typeface="Arial"/>
                <a:cs typeface="Arial"/>
                <a:sym typeface="Arial"/>
              </a:defRPr>
            </a:lvl2pPr>
            <a:lvl3pPr indent="-82550" lvl="2" marL="1143000" marR="0" rtl="0" algn="l">
              <a:spcBef>
                <a:spcPts val="460"/>
              </a:spcBef>
              <a:spcAft>
                <a:spcPts val="0"/>
              </a:spcAft>
              <a:buClr>
                <a:schemeClr val="accent1"/>
              </a:buClr>
              <a:buSzPct val="100000"/>
              <a:buFont typeface="Noto Sans Symbols"/>
              <a:buChar char="●"/>
              <a:defRPr b="0" i="0" sz="23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accent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accent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7" name="Shape 17"/>
          <p:cNvSpPr txBox="1"/>
          <p:nvPr>
            <p:ph idx="10" type="dt"/>
          </p:nvPr>
        </p:nvSpPr>
        <p:spPr>
          <a:xfrm>
            <a:off x="457200" y="6248400"/>
            <a:ext cx="2133600" cy="457200"/>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1" type="ftr"/>
          </p:nvPr>
        </p:nvSpPr>
        <p:spPr>
          <a:xfrm>
            <a:off x="3124200" y="6248400"/>
            <a:ext cx="2895600" cy="4572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10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2" type="sldNum"/>
          </p:nvPr>
        </p:nvSpPr>
        <p:spPr>
          <a:xfrm>
            <a:off x="6553200" y="6248400"/>
            <a:ext cx="2133600" cy="4572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SzPct val="25000"/>
              <a:buNone/>
            </a:pPr>
            <a:fld id="{00000000-1234-1234-1234-123412341234}" type="slidenum">
              <a:rPr b="0" i="0" lang="en-US" sz="1000" u="none" cap="none" strike="noStrike">
                <a:solidFill>
                  <a:schemeClr val="dk1"/>
                </a:solidFill>
                <a:latin typeface="Arial"/>
                <a:ea typeface="Arial"/>
                <a:cs typeface="Arial"/>
                <a:sym typeface="Arial"/>
              </a:rPr>
              <a:t>‹#›</a:t>
            </a:fld>
          </a:p>
        </p:txBody>
      </p:sp>
      <p:sp>
        <p:nvSpPr>
          <p:cNvPr id="20" name="Shape 2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None/>
              <a:defRPr b="0" i="0" sz="38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38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38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38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3800" u="none" cap="none" strike="noStrike">
                <a:solidFill>
                  <a:schemeClr val="dk2"/>
                </a:solidFill>
                <a:latin typeface="Arial"/>
                <a:ea typeface="Arial"/>
                <a:cs typeface="Arial"/>
                <a:sym typeface="Arial"/>
              </a:defRPr>
            </a:lvl5pPr>
            <a:lvl6pPr indent="0" lvl="5" marL="457200" marR="0" rtl="0" algn="l">
              <a:spcBef>
                <a:spcPts val="0"/>
              </a:spcBef>
              <a:spcAft>
                <a:spcPts val="0"/>
              </a:spcAft>
              <a:buNone/>
              <a:defRPr b="0" i="0" sz="3800" u="none" cap="none" strike="noStrike">
                <a:solidFill>
                  <a:schemeClr val="dk2"/>
                </a:solidFill>
                <a:latin typeface="Arial"/>
                <a:ea typeface="Arial"/>
                <a:cs typeface="Arial"/>
                <a:sym typeface="Arial"/>
              </a:defRPr>
            </a:lvl6pPr>
            <a:lvl7pPr indent="0" lvl="6" marL="914400" marR="0" rtl="0" algn="l">
              <a:spcBef>
                <a:spcPts val="0"/>
              </a:spcBef>
              <a:spcAft>
                <a:spcPts val="0"/>
              </a:spcAft>
              <a:buNone/>
              <a:defRPr b="0" i="0" sz="3800" u="none" cap="none" strike="noStrike">
                <a:solidFill>
                  <a:schemeClr val="dk2"/>
                </a:solidFill>
                <a:latin typeface="Arial"/>
                <a:ea typeface="Arial"/>
                <a:cs typeface="Arial"/>
                <a:sym typeface="Arial"/>
              </a:defRPr>
            </a:lvl7pPr>
            <a:lvl8pPr indent="0" lvl="7" marL="1371600" marR="0" rtl="0" algn="l">
              <a:spcBef>
                <a:spcPts val="0"/>
              </a:spcBef>
              <a:spcAft>
                <a:spcPts val="0"/>
              </a:spcAft>
              <a:buNone/>
              <a:defRPr b="0" i="0" sz="3800" u="none" cap="none" strike="noStrike">
                <a:solidFill>
                  <a:schemeClr val="dk2"/>
                </a:solidFill>
                <a:latin typeface="Arial"/>
                <a:ea typeface="Arial"/>
                <a:cs typeface="Arial"/>
                <a:sym typeface="Arial"/>
              </a:defRPr>
            </a:lvl8pPr>
            <a:lvl9pPr indent="0" lvl="8" marL="1828800" marR="0" rtl="0" algn="l">
              <a:spcBef>
                <a:spcPts val="0"/>
              </a:spcBef>
              <a:spcAft>
                <a:spcPts val="0"/>
              </a:spcAft>
              <a:buNone/>
              <a:defRPr b="0" i="0" sz="38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29.jpg"/><Relationship Id="rId6" Type="http://schemas.openxmlformats.org/officeDocument/2006/relationships/image" Target="../media/image8.jpg"/><Relationship Id="rId7"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google.com/imgres?imgurl=http://dclips.fundraw.com/zobo500dir/excl_zeusbox_aprbatch_04.jpg&amp;imgrefurl=http://www.fundraw.com/clipart/clip-art/3987/Bored-Princess/&amp;usg=__PX5kyZkktPiXN-A7dbOAQc62QNU=&amp;h=500&amp;w=500&amp;sz=65&amp;hl=en&amp;start=8&amp;sig2=NbfbgxIlu_B2fngjqWdPkQ&amp;zoom=1&amp;tbnid=8lwmVVLh8iR1zM:&amp;tbnh=130&amp;tbnw=130&amp;ei=ulOwTpnOIMK2tgeQ18GjAg&amp;prev=/search?q=princess+clipart&amp;um=1&amp;hl=en&amp;safe=active&amp;sa=N&amp;rls=com.microsoft:en-us&amp;tbm=isch&amp;um=1&amp;itbs=1" TargetMode="External"/><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rtl="0">
              <a:spcBef>
                <a:spcPts val="0"/>
              </a:spcBef>
              <a:buNone/>
            </a:pPr>
            <a:r>
              <a:rPr lang="en-US"/>
              <a:t>Bell work 9/29</a:t>
            </a:r>
          </a:p>
        </p:txBody>
      </p:sp>
      <p:sp>
        <p:nvSpPr>
          <p:cNvPr id="108" name="Shape 108"/>
          <p:cNvSpPr txBox="1"/>
          <p:nvPr>
            <p:ph idx="1" type="body"/>
          </p:nvPr>
        </p:nvSpPr>
        <p:spPr>
          <a:xfrm>
            <a:off x="457200" y="1600200"/>
            <a:ext cx="4038600" cy="4530600"/>
          </a:xfrm>
          <a:prstGeom prst="rect">
            <a:avLst/>
          </a:prstGeom>
        </p:spPr>
        <p:txBody>
          <a:bodyPr anchorCtr="0" anchor="t" bIns="91425" lIns="91425" rIns="91425" wrap="square" tIns="91425">
            <a:noAutofit/>
          </a:bodyPr>
          <a:lstStyle/>
          <a:p>
            <a:pPr indent="-381000" lvl="0" marL="457200" rtl="0">
              <a:spcBef>
                <a:spcPts val="0"/>
              </a:spcBef>
              <a:buSzPct val="100000"/>
              <a:buAutoNum type="arabicPeriod"/>
            </a:pPr>
            <a:r>
              <a:rPr lang="en-US" sz="2400"/>
              <a:t>Turn in AOW in the box (if completed)</a:t>
            </a:r>
          </a:p>
          <a:p>
            <a:pPr indent="-381000" lvl="0" marL="457200" rtl="0">
              <a:spcBef>
                <a:spcPts val="0"/>
              </a:spcBef>
              <a:buSzPct val="100000"/>
              <a:buAutoNum type="arabicPeriod"/>
            </a:pPr>
            <a:r>
              <a:rPr lang="en-US" sz="2400"/>
              <a:t>Bell work- 5 min</a:t>
            </a:r>
          </a:p>
          <a:p>
            <a:pPr indent="0" lvl="0" marL="0" rtl="0">
              <a:spcBef>
                <a:spcPts val="0"/>
              </a:spcBef>
              <a:buNone/>
            </a:pPr>
            <a:r>
              <a:t/>
            </a:r>
            <a:endParaRPr b="1" sz="2400"/>
          </a:p>
          <a:p>
            <a:pPr indent="0" lvl="0" marL="0" rtl="0">
              <a:spcBef>
                <a:spcPts val="0"/>
              </a:spcBef>
              <a:buNone/>
            </a:pPr>
            <a:r>
              <a:rPr b="1" lang="en-US" sz="2400"/>
              <a:t>“Why is the periodic table arranged the way it is?”</a:t>
            </a:r>
          </a:p>
          <a:p>
            <a:pPr indent="0" lvl="0" marL="0" rtl="0">
              <a:spcBef>
                <a:spcPts val="0"/>
              </a:spcBef>
              <a:buNone/>
            </a:pPr>
            <a:r>
              <a:t/>
            </a:r>
            <a:endParaRPr sz="2400"/>
          </a:p>
          <a:p>
            <a:pPr indent="-69850" lvl="0" marL="0" rtl="0">
              <a:spcBef>
                <a:spcPts val="0"/>
              </a:spcBef>
              <a:buClr>
                <a:schemeClr val="dk1"/>
              </a:buClr>
              <a:buSzPct val="45833"/>
              <a:buFont typeface="Arial"/>
              <a:buNone/>
            </a:pPr>
            <a:r>
              <a:rPr lang="en-US" sz="2400"/>
              <a:t>Discuss with your table groups and make a list of ideas/patterns in your bell work section.</a:t>
            </a:r>
          </a:p>
        </p:txBody>
      </p:sp>
      <p:pic>
        <p:nvPicPr>
          <p:cNvPr id="109" name="Shape 109"/>
          <p:cNvPicPr preferRelativeResize="0"/>
          <p:nvPr/>
        </p:nvPicPr>
        <p:blipFill rotWithShape="1">
          <a:blip r:embed="rId3">
            <a:alphaModFix/>
          </a:blip>
          <a:srcRect b="8324" l="0" r="0" t="0"/>
          <a:stretch/>
        </p:blipFill>
        <p:spPr>
          <a:xfrm>
            <a:off x="4600300" y="2057350"/>
            <a:ext cx="4203750" cy="308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74638"/>
            <a:ext cx="8229600" cy="7923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lang="en-US"/>
              <a:t>Different Families!</a:t>
            </a:r>
          </a:p>
        </p:txBody>
      </p:sp>
      <p:sp>
        <p:nvSpPr>
          <p:cNvPr id="194" name="Shape 194"/>
          <p:cNvSpPr txBox="1"/>
          <p:nvPr>
            <p:ph idx="1" type="body"/>
          </p:nvPr>
        </p:nvSpPr>
        <p:spPr>
          <a:xfrm>
            <a:off x="457200" y="1600200"/>
            <a:ext cx="8229600" cy="45306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None/>
            </a:pPr>
            <a:r>
              <a:t/>
            </a:r>
            <a:endParaRPr b="0" i="0" sz="3200" u="none" cap="none" strike="noStrike">
              <a:solidFill>
                <a:schemeClr val="dk1"/>
              </a:solidFill>
              <a:latin typeface="Arial"/>
              <a:ea typeface="Arial"/>
              <a:cs typeface="Arial"/>
              <a:sym typeface="Arial"/>
            </a:endParaRPr>
          </a:p>
        </p:txBody>
      </p:sp>
      <p:pic>
        <p:nvPicPr>
          <p:cNvPr descr="http://ycphysicalscience2010-2011.wikispaces.com/file/view/periodic_table_families.gif/206989954/849x429/periodic_table_families.gif" id="195" name="Shape 195"/>
          <p:cNvPicPr preferRelativeResize="0"/>
          <p:nvPr/>
        </p:nvPicPr>
        <p:blipFill rotWithShape="1">
          <a:blip r:embed="rId3">
            <a:alphaModFix/>
          </a:blip>
          <a:srcRect b="0" l="0" r="0" t="0"/>
          <a:stretch/>
        </p:blipFill>
        <p:spPr>
          <a:xfrm>
            <a:off x="152400" y="1371600"/>
            <a:ext cx="8969795" cy="5320265"/>
          </a:xfrm>
          <a:prstGeom prst="rect">
            <a:avLst/>
          </a:prstGeom>
          <a:noFill/>
          <a:ln>
            <a:noFill/>
          </a:ln>
        </p:spPr>
      </p:pic>
      <p:sp>
        <p:nvSpPr>
          <p:cNvPr id="196" name="Shape 196"/>
          <p:cNvSpPr/>
          <p:nvPr/>
        </p:nvSpPr>
        <p:spPr>
          <a:xfrm>
            <a:off x="228600" y="1371600"/>
            <a:ext cx="533400" cy="609600"/>
          </a:xfrm>
          <a:prstGeom prst="rect">
            <a:avLst/>
          </a:prstGeom>
          <a:solidFill>
            <a:schemeClr val="lt1"/>
          </a:solidFill>
          <a:ln cap="flat" cmpd="sng" w="28575">
            <a:solidFill>
              <a:schemeClr val="dk1"/>
            </a:solidFill>
            <a:prstDash val="solid"/>
            <a:round/>
            <a:headEnd len="med" w="med" type="none"/>
            <a:tailEnd len="med" w="med" type="none"/>
          </a:ln>
          <a:effectLst>
            <a:outerShdw blurRad="40000" rotWithShape="0" dir="5400000" dist="23000">
              <a:srgbClr val="000000">
                <a:alpha val="34900"/>
              </a:srgbClr>
            </a:outerShdw>
          </a:effectLst>
        </p:spPr>
        <p:txBody>
          <a:bodyPr anchorCtr="0" anchor="ctr" bIns="45700" lIns="91425"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97" name="Shape 197"/>
          <p:cNvCxnSpPr/>
          <p:nvPr/>
        </p:nvCxnSpPr>
        <p:spPr>
          <a:xfrm flipH="1">
            <a:off x="914400" y="1600200"/>
            <a:ext cx="1219200" cy="76200"/>
          </a:xfrm>
          <a:prstGeom prst="straightConnector1">
            <a:avLst/>
          </a:prstGeom>
          <a:noFill/>
          <a:ln cap="flat" cmpd="sng" w="38100">
            <a:solidFill>
              <a:schemeClr val="dk1"/>
            </a:solidFill>
            <a:prstDash val="solid"/>
            <a:round/>
            <a:headEnd len="med" w="med" type="none"/>
            <a:tailEnd len="lg" w="lg" type="triangle"/>
          </a:ln>
        </p:spPr>
      </p:cxnSp>
      <p:sp>
        <p:nvSpPr>
          <p:cNvPr id="198" name="Shape 198"/>
          <p:cNvSpPr txBox="1"/>
          <p:nvPr/>
        </p:nvSpPr>
        <p:spPr>
          <a:xfrm>
            <a:off x="2133600" y="1371600"/>
            <a:ext cx="1828800" cy="381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Hydrogen</a:t>
            </a:r>
          </a:p>
        </p:txBody>
      </p:sp>
      <p:sp>
        <p:nvSpPr>
          <p:cNvPr id="199" name="Shape 199"/>
          <p:cNvSpPr txBox="1"/>
          <p:nvPr/>
        </p:nvSpPr>
        <p:spPr>
          <a:xfrm>
            <a:off x="304800" y="1524000"/>
            <a:ext cx="304800" cy="3693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H</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“Element Band” Poster</a:t>
            </a:r>
          </a:p>
        </p:txBody>
      </p:sp>
      <p:sp>
        <p:nvSpPr>
          <p:cNvPr id="206" name="Shape 206"/>
          <p:cNvSpPr txBox="1"/>
          <p:nvPr>
            <p:ph idx="1" type="body"/>
          </p:nvPr>
        </p:nvSpPr>
        <p:spPr>
          <a:xfrm>
            <a:off x="457200" y="1600200"/>
            <a:ext cx="8229600" cy="4530600"/>
          </a:xfrm>
          <a:prstGeom prst="rect">
            <a:avLst/>
          </a:prstGeom>
        </p:spPr>
        <p:txBody>
          <a:bodyPr anchorCtr="0" anchor="t" bIns="91425" lIns="91425" rIns="91425" wrap="square" tIns="91425">
            <a:noAutofit/>
          </a:bodyPr>
          <a:lstStyle/>
          <a:p>
            <a:pPr indent="-228600" lvl="0" marL="457200">
              <a:spcBef>
                <a:spcPts val="0"/>
              </a:spcBef>
            </a:pPr>
            <a:r>
              <a:rPr lang="en-US"/>
              <a:t>Band name (relates to family name)</a:t>
            </a:r>
          </a:p>
          <a:p>
            <a:pPr indent="-228600" lvl="0" marL="457200">
              <a:spcBef>
                <a:spcPts val="0"/>
              </a:spcBef>
            </a:pPr>
            <a:r>
              <a:rPr lang="en-US"/>
              <a:t>Band member names (element + property)</a:t>
            </a:r>
          </a:p>
          <a:p>
            <a:pPr indent="-228600" lvl="0" marL="457200" rtl="0">
              <a:spcBef>
                <a:spcPts val="0"/>
              </a:spcBef>
            </a:pPr>
            <a:r>
              <a:rPr lang="en-US"/>
              <a:t>5 songs (that relate to the properties of your family) </a:t>
            </a:r>
          </a:p>
          <a:p>
            <a:pPr indent="-228600" lvl="1" marL="914400">
              <a:spcBef>
                <a:spcPts val="0"/>
              </a:spcBef>
            </a:pPr>
            <a:r>
              <a:rPr lang="en-US"/>
              <a:t>BOLD THE DESCRIPTIVE WORDS (this is what your classmates will write down)</a:t>
            </a:r>
          </a:p>
          <a:p>
            <a:pPr indent="-228600" lvl="0" marL="457200">
              <a:spcBef>
                <a:spcPts val="0"/>
              </a:spcBef>
            </a:pPr>
            <a:r>
              <a:rPr lang="en-US"/>
              <a:t>1 bonus song (that describes the number of valence electrons)</a:t>
            </a:r>
          </a:p>
          <a:p>
            <a:pPr indent="-228600" lvl="0" marL="457200">
              <a:spcBef>
                <a:spcPts val="0"/>
              </a:spcBef>
            </a:pPr>
            <a:r>
              <a:rPr lang="en-US"/>
              <a:t>Date and location of next concert</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Examples</a:t>
            </a:r>
          </a:p>
        </p:txBody>
      </p:sp>
      <p:pic>
        <p:nvPicPr>
          <p:cNvPr descr="Band Poster example 3.jpg" id="213" name="Shape 213"/>
          <p:cNvPicPr preferRelativeResize="0"/>
          <p:nvPr/>
        </p:nvPicPr>
        <p:blipFill>
          <a:blip r:embed="rId3">
            <a:alphaModFix/>
          </a:blip>
          <a:stretch>
            <a:fillRect/>
          </a:stretch>
        </p:blipFill>
        <p:spPr>
          <a:xfrm>
            <a:off x="241800" y="138725"/>
            <a:ext cx="3036776" cy="4062576"/>
          </a:xfrm>
          <a:prstGeom prst="rect">
            <a:avLst/>
          </a:prstGeom>
          <a:noFill/>
          <a:ln>
            <a:noFill/>
          </a:ln>
        </p:spPr>
      </p:pic>
      <p:pic>
        <p:nvPicPr>
          <p:cNvPr descr="Band Poster Example 4.jpg" id="214" name="Shape 214"/>
          <p:cNvPicPr preferRelativeResize="0"/>
          <p:nvPr/>
        </p:nvPicPr>
        <p:blipFill>
          <a:blip r:embed="rId4">
            <a:alphaModFix/>
          </a:blip>
          <a:stretch>
            <a:fillRect/>
          </a:stretch>
        </p:blipFill>
        <p:spPr>
          <a:xfrm>
            <a:off x="5924607" y="200500"/>
            <a:ext cx="2959893" cy="4338249"/>
          </a:xfrm>
          <a:prstGeom prst="rect">
            <a:avLst/>
          </a:prstGeom>
          <a:noFill/>
          <a:ln>
            <a:noFill/>
          </a:ln>
        </p:spPr>
      </p:pic>
      <p:pic>
        <p:nvPicPr>
          <p:cNvPr descr="Band Poster Example 5.jpg" id="215" name="Shape 215"/>
          <p:cNvPicPr preferRelativeResize="0"/>
          <p:nvPr/>
        </p:nvPicPr>
        <p:blipFill>
          <a:blip r:embed="rId5">
            <a:alphaModFix/>
          </a:blip>
          <a:stretch>
            <a:fillRect/>
          </a:stretch>
        </p:blipFill>
        <p:spPr>
          <a:xfrm>
            <a:off x="783125" y="3808513"/>
            <a:ext cx="1954122" cy="3018800"/>
          </a:xfrm>
          <a:prstGeom prst="rect">
            <a:avLst/>
          </a:prstGeom>
          <a:noFill/>
          <a:ln>
            <a:noFill/>
          </a:ln>
        </p:spPr>
      </p:pic>
      <p:pic>
        <p:nvPicPr>
          <p:cNvPr descr="Band Poster Example 6.JPG" id="216" name="Shape 216"/>
          <p:cNvPicPr preferRelativeResize="0"/>
          <p:nvPr/>
        </p:nvPicPr>
        <p:blipFill>
          <a:blip r:embed="rId6">
            <a:alphaModFix/>
          </a:blip>
          <a:stretch>
            <a:fillRect/>
          </a:stretch>
        </p:blipFill>
        <p:spPr>
          <a:xfrm>
            <a:off x="6571625" y="3922113"/>
            <a:ext cx="1954122" cy="2791603"/>
          </a:xfrm>
          <a:prstGeom prst="rect">
            <a:avLst/>
          </a:prstGeom>
          <a:noFill/>
          <a:ln>
            <a:noFill/>
          </a:ln>
        </p:spPr>
      </p:pic>
      <p:pic>
        <p:nvPicPr>
          <p:cNvPr descr="Band Poster Example 7.jpg" id="217" name="Shape 217"/>
          <p:cNvPicPr preferRelativeResize="0"/>
          <p:nvPr/>
        </p:nvPicPr>
        <p:blipFill>
          <a:blip r:embed="rId7">
            <a:alphaModFix/>
          </a:blip>
          <a:stretch>
            <a:fillRect/>
          </a:stretch>
        </p:blipFill>
        <p:spPr>
          <a:xfrm>
            <a:off x="3216575" y="1417650"/>
            <a:ext cx="3036775" cy="4338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Bell work 10/3</a:t>
            </a:r>
          </a:p>
        </p:txBody>
      </p:sp>
      <p:sp>
        <p:nvSpPr>
          <p:cNvPr id="224" name="Shape 224"/>
          <p:cNvSpPr txBox="1"/>
          <p:nvPr>
            <p:ph idx="1" type="body"/>
          </p:nvPr>
        </p:nvSpPr>
        <p:spPr>
          <a:xfrm>
            <a:off x="457200" y="1600200"/>
            <a:ext cx="4038600" cy="4530600"/>
          </a:xfrm>
          <a:prstGeom prst="rect">
            <a:avLst/>
          </a:prstGeom>
        </p:spPr>
        <p:txBody>
          <a:bodyPr anchorCtr="0" anchor="t" bIns="91425" lIns="91425" rIns="91425" wrap="square" tIns="91425">
            <a:noAutofit/>
          </a:bodyPr>
          <a:lstStyle/>
          <a:p>
            <a:pPr indent="-393700" lvl="0" marL="457200" rtl="0">
              <a:lnSpc>
                <a:spcPct val="115000"/>
              </a:lnSpc>
              <a:spcBef>
                <a:spcPts val="0"/>
              </a:spcBef>
              <a:buSzPct val="100000"/>
              <a:buAutoNum type="arabicPeriod"/>
            </a:pPr>
            <a:r>
              <a:rPr b="1" lang="en-US" sz="2600"/>
              <a:t>Turn in any late work</a:t>
            </a:r>
            <a:r>
              <a:rPr lang="en-US" sz="2600"/>
              <a:t> (AOW or show me your vocabulary if you did not last class)</a:t>
            </a:r>
          </a:p>
          <a:p>
            <a:pPr indent="-393700" lvl="0" marL="457200" rtl="0">
              <a:lnSpc>
                <a:spcPct val="115000"/>
              </a:lnSpc>
              <a:spcBef>
                <a:spcPts val="0"/>
              </a:spcBef>
              <a:buSzPct val="100000"/>
              <a:buAutoNum type="arabicPeriod"/>
            </a:pPr>
            <a:r>
              <a:rPr b="1" lang="en-US" sz="2600"/>
              <a:t>Sit with Band Group (one group per table)</a:t>
            </a:r>
          </a:p>
          <a:p>
            <a:pPr indent="-393700" lvl="0" marL="457200" rtl="0">
              <a:lnSpc>
                <a:spcPct val="115000"/>
              </a:lnSpc>
              <a:spcBef>
                <a:spcPts val="0"/>
              </a:spcBef>
              <a:buSzPct val="100000"/>
              <a:buAutoNum type="arabicPeriod"/>
            </a:pPr>
            <a:r>
              <a:rPr b="1" lang="en-US" sz="2600"/>
              <a:t>Begin working on Poster</a:t>
            </a:r>
          </a:p>
        </p:txBody>
      </p:sp>
      <p:pic>
        <p:nvPicPr>
          <p:cNvPr id="225" name="Shape 225"/>
          <p:cNvPicPr preferRelativeResize="0"/>
          <p:nvPr/>
        </p:nvPicPr>
        <p:blipFill>
          <a:blip r:embed="rId3">
            <a:alphaModFix/>
          </a:blip>
          <a:stretch>
            <a:fillRect/>
          </a:stretch>
        </p:blipFill>
        <p:spPr>
          <a:xfrm>
            <a:off x="4669975" y="2030450"/>
            <a:ext cx="3891900" cy="2797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Screen Shot 2017-09-27 at 9.52.04 PM.png" id="231" name="Shape 231"/>
          <p:cNvPicPr preferRelativeResize="0"/>
          <p:nvPr/>
        </p:nvPicPr>
        <p:blipFill>
          <a:blip r:embed="rId3">
            <a:alphaModFix/>
          </a:blip>
          <a:stretch>
            <a:fillRect/>
          </a:stretch>
        </p:blipFill>
        <p:spPr>
          <a:xfrm>
            <a:off x="329175" y="41113"/>
            <a:ext cx="5876925" cy="6775775"/>
          </a:xfrm>
          <a:prstGeom prst="rect">
            <a:avLst/>
          </a:prstGeom>
          <a:noFill/>
          <a:ln>
            <a:noFill/>
          </a:ln>
        </p:spPr>
      </p:pic>
      <p:sp>
        <p:nvSpPr>
          <p:cNvPr id="232" name="Shape 232"/>
          <p:cNvSpPr txBox="1"/>
          <p:nvPr/>
        </p:nvSpPr>
        <p:spPr>
          <a:xfrm>
            <a:off x="6578425" y="2154425"/>
            <a:ext cx="2170800" cy="3749700"/>
          </a:xfrm>
          <a:prstGeom prst="rect">
            <a:avLst/>
          </a:prstGeom>
          <a:noFill/>
          <a:ln>
            <a:noFill/>
          </a:ln>
        </p:spPr>
        <p:txBody>
          <a:bodyPr anchorCtr="0" anchor="t" bIns="91425" lIns="91425" rIns="91425" wrap="square" tIns="91425">
            <a:noAutofit/>
          </a:bodyPr>
          <a:lstStyle/>
          <a:p>
            <a:pPr lvl="0">
              <a:spcBef>
                <a:spcPts val="0"/>
              </a:spcBef>
              <a:buNone/>
            </a:pPr>
            <a:r>
              <a:rPr lang="en-US" sz="2400"/>
              <a:t>Add Date and Location!</a:t>
            </a:r>
          </a:p>
          <a:p>
            <a:pPr lvl="0">
              <a:spcBef>
                <a:spcPts val="0"/>
              </a:spcBef>
              <a:buNone/>
            </a:pPr>
            <a:r>
              <a:t/>
            </a:r>
            <a:endParaRPr sz="2400"/>
          </a:p>
          <a:p>
            <a:pPr lvl="0">
              <a:spcBef>
                <a:spcPts val="0"/>
              </a:spcBef>
              <a:buNone/>
            </a:pPr>
            <a:r>
              <a:rPr b="1" lang="en-US" sz="2400"/>
              <a:t>Date: October 24th</a:t>
            </a:r>
          </a:p>
          <a:p>
            <a:pPr lvl="0">
              <a:spcBef>
                <a:spcPts val="0"/>
              </a:spcBef>
              <a:buNone/>
            </a:pPr>
            <a:r>
              <a:t/>
            </a:r>
            <a:endParaRPr b="1" sz="2400"/>
          </a:p>
          <a:p>
            <a:pPr lvl="0">
              <a:spcBef>
                <a:spcPts val="0"/>
              </a:spcBef>
              <a:buNone/>
            </a:pPr>
            <a:r>
              <a:rPr b="1" lang="en-US" sz="2400"/>
              <a:t>Location: 001 1st Column Lane</a:t>
            </a:r>
          </a:p>
        </p:txBody>
      </p:sp>
      <p:cxnSp>
        <p:nvCxnSpPr>
          <p:cNvPr id="233" name="Shape 233"/>
          <p:cNvCxnSpPr/>
          <p:nvPr/>
        </p:nvCxnSpPr>
        <p:spPr>
          <a:xfrm flipH="1">
            <a:off x="4555650" y="4473325"/>
            <a:ext cx="1891200" cy="6414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rtl="0">
              <a:spcBef>
                <a:spcPts val="0"/>
              </a:spcBef>
              <a:buNone/>
            </a:pPr>
            <a:r>
              <a:rPr lang="en-US"/>
              <a:t>“Element Band” Poster</a:t>
            </a:r>
          </a:p>
        </p:txBody>
      </p:sp>
      <p:sp>
        <p:nvSpPr>
          <p:cNvPr id="240" name="Shape 240"/>
          <p:cNvSpPr txBox="1"/>
          <p:nvPr>
            <p:ph idx="1" type="body"/>
          </p:nvPr>
        </p:nvSpPr>
        <p:spPr>
          <a:xfrm>
            <a:off x="457200" y="1600200"/>
            <a:ext cx="8229600" cy="4530600"/>
          </a:xfrm>
          <a:prstGeom prst="rect">
            <a:avLst/>
          </a:prstGeom>
        </p:spPr>
        <p:txBody>
          <a:bodyPr anchorCtr="0" anchor="t" bIns="91425" lIns="91425" rIns="91425" wrap="square" tIns="91425">
            <a:noAutofit/>
          </a:bodyPr>
          <a:lstStyle/>
          <a:p>
            <a:pPr indent="-228600" lvl="0" marL="457200" rtl="0">
              <a:spcBef>
                <a:spcPts val="0"/>
              </a:spcBef>
            </a:pPr>
            <a:r>
              <a:rPr lang="en-US"/>
              <a:t>Band name (relates to family name)</a:t>
            </a:r>
          </a:p>
          <a:p>
            <a:pPr indent="-228600" lvl="0" marL="457200" rtl="0">
              <a:spcBef>
                <a:spcPts val="0"/>
              </a:spcBef>
            </a:pPr>
            <a:r>
              <a:rPr lang="en-US"/>
              <a:t>Band member names (element + property)</a:t>
            </a:r>
          </a:p>
          <a:p>
            <a:pPr indent="-228600" lvl="0" marL="457200" rtl="0">
              <a:spcBef>
                <a:spcPts val="0"/>
              </a:spcBef>
            </a:pPr>
            <a:r>
              <a:rPr lang="en-US"/>
              <a:t>5 songs (that relate to the properties of your family) </a:t>
            </a:r>
          </a:p>
          <a:p>
            <a:pPr indent="-228600" lvl="1" marL="914400" rtl="0">
              <a:spcBef>
                <a:spcPts val="0"/>
              </a:spcBef>
            </a:pPr>
            <a:r>
              <a:rPr lang="en-US"/>
              <a:t>BOLD THE DESCRIPTIVE WORDS (this is what your classmates will write down)</a:t>
            </a:r>
          </a:p>
          <a:p>
            <a:pPr indent="-228600" lvl="0" marL="457200" rtl="0">
              <a:spcBef>
                <a:spcPts val="0"/>
              </a:spcBef>
            </a:pPr>
            <a:r>
              <a:rPr lang="en-US"/>
              <a:t>1 bonus song (that describes the number of valence electrons)</a:t>
            </a:r>
          </a:p>
          <a:p>
            <a:pPr indent="-228600" lvl="0" marL="457200" rtl="0">
              <a:spcBef>
                <a:spcPts val="0"/>
              </a:spcBef>
            </a:pPr>
            <a:r>
              <a:rPr lang="en-US"/>
              <a:t>Date and location of next concert</a:t>
            </a:r>
          </a:p>
          <a:p>
            <a:pPr lvl="0" rt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Bell work 10/5</a:t>
            </a:r>
          </a:p>
        </p:txBody>
      </p:sp>
      <p:sp>
        <p:nvSpPr>
          <p:cNvPr id="247" name="Shape 247"/>
          <p:cNvSpPr txBox="1"/>
          <p:nvPr>
            <p:ph idx="1" type="body"/>
          </p:nvPr>
        </p:nvSpPr>
        <p:spPr>
          <a:xfrm>
            <a:off x="457200" y="1522425"/>
            <a:ext cx="4038600" cy="4530600"/>
          </a:xfrm>
          <a:prstGeom prst="rect">
            <a:avLst/>
          </a:prstGeom>
        </p:spPr>
        <p:txBody>
          <a:bodyPr anchorCtr="0" anchor="t" bIns="91425" lIns="91425" rIns="91425" wrap="square" tIns="91425">
            <a:noAutofit/>
          </a:bodyPr>
          <a:lstStyle/>
          <a:p>
            <a:pPr lvl="0">
              <a:spcBef>
                <a:spcPts val="0"/>
              </a:spcBef>
              <a:buNone/>
            </a:pPr>
            <a:r>
              <a:t/>
            </a:r>
            <a:endParaRPr/>
          </a:p>
          <a:p>
            <a:pPr lvl="0" rtl="0">
              <a:spcBef>
                <a:spcPts val="0"/>
              </a:spcBef>
              <a:buNone/>
            </a:pPr>
            <a:r>
              <a:rPr lang="en-US"/>
              <a:t>What information do all elements in a period have in common?</a:t>
            </a:r>
          </a:p>
        </p:txBody>
      </p:sp>
      <p:pic>
        <p:nvPicPr>
          <p:cNvPr id="248" name="Shape 248"/>
          <p:cNvPicPr preferRelativeResize="0"/>
          <p:nvPr/>
        </p:nvPicPr>
        <p:blipFill>
          <a:blip r:embed="rId3">
            <a:alphaModFix/>
          </a:blip>
          <a:stretch>
            <a:fillRect/>
          </a:stretch>
        </p:blipFill>
        <p:spPr>
          <a:xfrm>
            <a:off x="4934150" y="1817900"/>
            <a:ext cx="3466700" cy="346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533400" y="0"/>
            <a:ext cx="8382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5400" u="sng" cap="none" strike="noStrike">
                <a:solidFill>
                  <a:schemeClr val="dk2"/>
                </a:solidFill>
              </a:rPr>
              <a:t>The Metals</a:t>
            </a:r>
          </a:p>
        </p:txBody>
      </p:sp>
      <p:sp>
        <p:nvSpPr>
          <p:cNvPr id="254" name="Shape 254"/>
          <p:cNvSpPr txBox="1"/>
          <p:nvPr>
            <p:ph idx="1" type="body"/>
          </p:nvPr>
        </p:nvSpPr>
        <p:spPr>
          <a:xfrm>
            <a:off x="152400" y="914400"/>
            <a:ext cx="8229600" cy="47593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600" u="sng" cap="none" strike="noStrike">
                <a:solidFill>
                  <a:schemeClr val="dk1"/>
                </a:solidFill>
                <a:latin typeface="Arial"/>
                <a:ea typeface="Arial"/>
                <a:cs typeface="Arial"/>
                <a:sym typeface="Arial"/>
              </a:rPr>
              <a:t>Reactive Metals</a:t>
            </a:r>
          </a:p>
          <a:p>
            <a:pPr indent="-228600" lvl="3" marL="1600200" marR="0" rtl="0" algn="l">
              <a:spcBef>
                <a:spcPts val="560"/>
              </a:spcBef>
              <a:spcAft>
                <a:spcPts val="0"/>
              </a:spcAft>
              <a:buClr>
                <a:schemeClr val="accent1"/>
              </a:buClr>
              <a:buSzPct val="100000"/>
              <a:buFont typeface="Arial"/>
              <a:buChar char="•"/>
            </a:pPr>
            <a:r>
              <a:rPr b="1" i="0" lang="en-US" sz="2800" u="none" cap="none" strike="noStrike">
                <a:solidFill>
                  <a:srgbClr val="10D406"/>
                </a:solidFill>
                <a:latin typeface="Arial"/>
                <a:ea typeface="Arial"/>
                <a:cs typeface="Arial"/>
                <a:sym typeface="Arial"/>
              </a:rPr>
              <a:t>Alkali metals – Group/Family </a:t>
            </a:r>
            <a:r>
              <a:rPr b="1" i="0" lang="en-US" sz="2800" u="sng" cap="none" strike="noStrike">
                <a:solidFill>
                  <a:srgbClr val="10D406"/>
                </a:solidFill>
                <a:latin typeface="Arial"/>
                <a:ea typeface="Arial"/>
                <a:cs typeface="Arial"/>
                <a:sym typeface="Arial"/>
              </a:rPr>
              <a:t>1</a:t>
            </a:r>
          </a:p>
          <a:p>
            <a:pPr indent="-228600" lvl="3" marL="1600200" marR="0" rtl="0" algn="l">
              <a:spcBef>
                <a:spcPts val="560"/>
              </a:spcBef>
              <a:spcAft>
                <a:spcPts val="0"/>
              </a:spcAft>
              <a:buClr>
                <a:schemeClr val="accent1"/>
              </a:buClr>
              <a:buSzPct val="100000"/>
              <a:buFont typeface="Arial"/>
              <a:buChar char="•"/>
            </a:pPr>
            <a:r>
              <a:rPr b="1" i="0" lang="en-US" sz="2800" u="none" cap="none" strike="noStrike">
                <a:solidFill>
                  <a:srgbClr val="10D406"/>
                </a:solidFill>
                <a:latin typeface="Arial"/>
                <a:ea typeface="Arial"/>
                <a:cs typeface="Arial"/>
                <a:sym typeface="Arial"/>
              </a:rPr>
              <a:t>Most reactive; 1 valence electron</a:t>
            </a:r>
          </a:p>
          <a:p>
            <a:pPr indent="-228600" lvl="3" marL="1600200" marR="0" rtl="0" algn="l">
              <a:spcBef>
                <a:spcPts val="640"/>
              </a:spcBef>
              <a:spcAft>
                <a:spcPts val="0"/>
              </a:spcAft>
              <a:buClr>
                <a:schemeClr val="accent1"/>
              </a:buClr>
              <a:buSzPct val="25000"/>
              <a:buFont typeface="Arial"/>
              <a:buNone/>
            </a:pPr>
            <a:r>
              <a:t/>
            </a:r>
            <a:endParaRPr b="1" i="0" sz="3200" u="sng" cap="none" strike="noStrike">
              <a:solidFill>
                <a:srgbClr val="10D406"/>
              </a:solidFill>
              <a:latin typeface="Arial"/>
              <a:ea typeface="Arial"/>
              <a:cs typeface="Arial"/>
              <a:sym typeface="Arial"/>
            </a:endParaRPr>
          </a:p>
        </p:txBody>
      </p:sp>
      <p:sp>
        <p:nvSpPr>
          <p:cNvPr descr="data:image/jpeg;base64,/9j/4AAQSkZJRgABAQAAAQABAAD/2wCEAAkGBwgSERUUExQWFBUXGR4UGBgXGB0aIBwfIR0gIB4dHB0YJCghHh0lJyMaJDElJjUrMDo0IyA0OjguPC4tLy0BCgoKDg0NGg8QGzUlHyU0NzcsLzY0LS8sLyw3NzMsNyw0LCwsLCwtNDQ0MDUrLSw0KywsNCwtLDgsLDQxNDQsNP/AABEIAJAAwAMBIgACEQEDEQH/xAAbAAACAwEBAQAAAAAAAAAAAAAABQMEBgcCAf/EAEgQAAECBAIECQUOBgIDAQAAAAECAwAEBRESIQYTMbMUIiMzNEFRc3RCQ1Rh0hUkMlJiY3GBg5GSk7LBFlOClKHU0dOjseEX/8QAGQEBAQEBAQEAAAAAAAAAAAAAAAIFAQYD/8QAKBEBAAEBBgUEAwAAAAAAAAAAAAERAgMFEjLBBCExYXETIiNRQYHR/9oADAMBAAIRAxEAPwDuMEKNL+gTfh3d2qD+F9HvQ5b8hv2YBvBCvRlptMuEpASlK3EpSkWAAdWAABkAOyGkAQQQQBBCPTapKl5F9xN8eAoRY2JWripA9dyIzXu9Oy1MaQolt9t5qTWt21wCpPKEkkZoN73P+I5M0TNqjoMEYTTjTOYYEuqTLbqVh1S3Bx0oS2Egr4uagnGFWGZtC+uqnZV2TbZcemVJxVCYWDcuJASj4IIASQVEJGVwLXMczE2odLgjKTOlEumoIbU822xwbXXUpKcalqATYk52F9nbHnQl6YMzUkqWpaEzNkBSicN20qIFzknMWAjtXatbBBBHXRBBBAEEEEAQQQQBBBGfbo1LfmJlTzDLqgtCQpxtKyBqkG11Am2Zy9ZgNBBGdZpdPYn2dSy01il38WrQlF7OS9r4QL2ufvMaKAU6Wi8hN+Hd3aoz3/6RJejTH/i/7I0WlfQZruHf0KjjhjNxDi7fD5cn5rsycU4284bJkpzr17U/rqWjVUmlSyVJlnClSnFg4mhkXFHrX64c06fU6XAW1NqbUEkKKTe6Qq4KCRbP/wBwu0F6Ax9Cv1qi5Teemu8TukRoWJrZiWpYmtmJkygggilMdpLpU8xPMS4bbW0cBeUu90Y14UFPVkR/kRQpmlC1pn3H22QltAmGVhF9Y0FOBBUOu2HLMfC6o1M9o3THluuLSSp1KW1HERkg4k27CDncRBMaI0ZbOpwFKNSZXikg6u4NvvF7/T2xNJRSalsjVqo9IOTJLKzq9YEFhxATxSpSbqWdZllcWG2ELmkVXZpKZzFLoU8ltuXbQ1gDZJ8pRUcSbAm1hbONzTKBKspUMTjuJOBRdcUu6bWtb4IH0AR9Y0fpiEsISjiy5u0LnimxH15E7YUkpJYiu09JkAw2giaulBTYYG0oxG1h1HCm2W2K1LqsyuccbJZkzrVcitJU4+BYB0KJSLEAWwhXrOUOH9GaWsoKkqJQpa0WWpOHWEFYGEjI22RI7QpJSkKVjIbIKEFaigFOxWG9iRtuYUl2kmkEEEUoQtcqb2sWhDC3MBAKgpsC5SFWGJQOwiGULabz013id0iAgXWpkOpaMq7iWhbg4zVrIKAfL28dP+Y9TFYmkYbyrvGUEDjtbT/XBM9Pl/DzG8lomrPme+R+8BXn63MstOOrlXcLaFOKstomyQSbcfblE/uhPeiufja9uItL+gTfh3d2qG8AolaxNOJxJlXbXUnNbW1Kik+X2gxUp89Oa6Z97OG7ifLay5JHy4YaP8z9o7vVwU3nprvE7pEBSQ+8ufZxtKatLv2xFBvykvswE7PX2w/hRM9Pl/DzG8lobwCrSvoM13Dv6FRxUy3y1/ijtWlfQZruHf0KjihnWPlfgX/xGNi+b2U77PP47m+PL32dT0Jpt5Fk614ZHILy+Er1Q2ojOB2ZGJSuUTmo3PNN9cKdCqxJpkWQdZex2MunyldYTaLdPrMkHpk8pm4nzLv8pHyY1rvRDdu9EeGighWdIKdiCbrxEFQGpduQLAkDDewum59Y7YFV+ni1y4Lmwuy6LnsHF2xazSCFbukFOSkqUVpSkFRJZdAAGZJJTYAdsevdyR+c/Jd9iAZQQrRX6eRcFwjMXDLp2Gx2J6jcQJr9PJIBcJGRAZdyyvnxcsrGAaQQrOkFOxBN14iCoDUu3IFgSBhvYXTc+sdsCq/Txa5cFzYXZdFz2Di7YBpBCt3SCnJSVKK0pSCoksugADMkkpsAO2PXu5I/Ofku+xAMoRsSWsmJk6xxFlpFkKsOaRn9MWEV+nkXBcIzFwy6dhsdieo3EUafWZIPTJ5TNxPmXf5SPkwHiYpnv5ga57Nh83x585L+qJatTLarlnueQPh/T6ohmKxJ8OYPKWDD45l3rXL9WG/VEtWrMkdVzmTyDzLvr+TARaV0y0jNHXPG0u6bFeXNq25Q19yvnn/x/wDyFWldZk1SM0BrLmXdGbLo82rrKbCGnu3JfOfku+xAUKFTLs888OUd2L+dX6oKdTLvTPLPZOJ8v5pHqj5QqzJBmx1nOOnmXT51fyYKfWZIPTJ5TNxPmXf5SPkwHtMrq59njrXeXf8AhqvblJfZD+ECJ1l2fZwYspd++JCkbXJfZjAvs6ofwCrSvoM13Dv6FRx0x2LSvoM13Dv6FRxMon/5jf5Sv+yMXGIrk5/ezz+PRE+nWaddnY9BegMfQr9aouU3nprvE7pEINC2K4ZFnC/LhNjYGWWT8I9YfF/ui3T2K9rpmz8vfWJv72XnySNnL5Rr3eiG7daI8L8z0+X8PMbyWias+Z75H7wlmGK9w5jl5fFqH7Hgy7Wxy98tfmdmd+o7b5TVZivcld+XPKptaWWM8/n4ta9pf0Cb8O7u1Q3jKaVMV7gM1iflynUO3AllgkYFXsS+bH12MNeD6Q+kS39q5/sQEmj/ADP2ju9XBTeemu8TukQrobFe1OT8uBrHdsss+dXfz8FPYr2umbPy99Ym/vZefJI2cvlAX5np8v4eY3ktE1Z8z3yP3hLMMV7hzHLy+LUP2PBl2tjl75a/M7M79R23ymqzFe5K78ueVTa0ssZ5/PwF7S/oE34d3dqhvGU0qYr3AZrE/LlOoduBLLBIwKvYl82PrsYa8H0h9Ilv7Vz/AGICTR/mftHd6uCm89Nd4ndIhXQ2K9qcn5cDWO7ZZZ86u/n4KexXtdM2fl76xN/ey8+SRs5fKAvzPT5fw8xvJaJqz5nvkfvCWYYr3DmOXl8WofseDLtbHL3y1+Z2Z36jtvlNVmK9yV35c8qm1pZYzz+fgL2l/QJvw7u7VDeMppUxXuAzWJ+XKdQ7cCWWCRgVexL5sfXYw14PpD6RLf2rn+xASaP8z9o7vVwU3nprvE7pEK6GxXtTk/Lgax3bLLPnV38/BT2K9rpmz8vfWJv72XnySNnL5QF+Z6fL+HmN5LQ3jPMt1AT7Oucbc97v4dW0pu3KS974nF36uzr23y0MAq0r6DNdw7+hUcdIMdi0r6DNdw7+hUcSNNkP5LX4E/8AEYuMU9le+zz+PU+OvfZ2TQXoDH0K/WqLlN56a7xO6RGf0L0doS5FlSpWXUog3JZQSeMesiLlP0aoJemQZSWIDiQORby5JByyjXu9EN260R4X5np8v4eY3ktE1Z8z3yP3hLMaN0HhzCeCS+EsPkjUosSFy9ja20XP3mJato1QRqrSksLupBsy3szy2Ra1/S/oE34d3dqhvGU0q0boKZGaUmUl0qDDpBDKAQQhViCBkYa/wvo96HLfkN+zASaP8z9o7vVwU3nprvE7pEK6Fo1QVM3MpLE6x0Zst9TqwOqCn6NUEvTIMpLEBxIHIt5ckg5ZQF+Z6fL+HmN5LRNWfM98j94SzGjdB4cwngkvhLD5I1KLEhcvY2ttFz95iWraNUEaq0pLC7qQbMt7M8tkBf0v6BN+Hd3aobxlNKtG6CmRmlJlJdKgw6QQygEEIVYggZGGv8L6Pehy35DfswEmj/M/aO71cFN56a7xO6RCuhaNUFTNzKSxOsdGbLfU6sDqgp+jVBL0yDKSxAcSByLeXJIOWUBfmeny/h5jeS0TVnzPfI/eEsxo3QeHMJ4JL4Sw+SNSixIXL2NrbRc/eYlq2jVBGqtKSwu6kGzLezPLZAX9L+gTfh3d2qG8ZTSrRugpkZpSZSXSoMOkEMoBBCFWIIGRhr/C+j3oct+Q37MBJo/zP2ju9XBTeemu8TukQroWjVBUzcyksTrHRmy31OrA6oKfo1QS9MgyksQHEgci3lySDllAX5np8v4eY3ktDeM8zTKexPs6lltrFLv4tWhKL2cl7XwgXtc/eY0MAq0r6DNdw7+hUcUL738pX4kf8x2vSvoM13Dv6FRxwxi4xNMn72eex6aeny+9nS9Cp2cEiyBLOKFjmFtfGV2rvDahuuKdmipBbOsTxVFJPNN/FJEQaC9AY+hX61RcpvPTXeJ3SI17vRDeutEeFOqvPInpcpbU4eDzGSSkW5SW+ORHirT06dV72cHLI8tr1/Li1M9Pl/DzG8lomrPme+R+8Wsq0rnpwyM0DLOAFh3PG1lyas8l3hp7oTvorn42vbiLS/oE34d3dqhvAI6Y9UGm8JlnCcS1ZLa8palDavsIglHqghx5RlnLOKChZbWVkJTnx+0GHkEAgeXUTMtPcGXhQ062RjavdamiCOPa3EVf6R9XufeqDmrtLODC4lZutrYL7OPth5BAIK4uovyz7KZZYU40tsErasCpJAvZd7Zxd90J70Vz8bXtwyggEdMeqDTeEyzhOJaslteUtShtX2EQSj1QQ48oyzlnFBQstrKyEpz4/aDDyCAQPLqJmWnuDLwoadbIxtXutTRBHHtbiKv9I+r3PvVBzV2lnBhcSs3W1sF9nH2w8ggEFcXUX5Z9lMssKcaW2CVtWBUkgXsu9s4u+6E96K5+Nr24ZQQCOmPVBpvCZZwnEtWS2vKWpQ2r7CIJR6oIceUZZyzigoWW1lZCU58ftBh5BAJ2UTjk226ppTSUNOtnEpBuVrZItgJ6kKvf1Q4gggIZ2WadbW2sXStJQoXtkoWOY9UZv+AKH87+aqNVBEW7uxb1REvnburFvXZifMVKJPR9hpAbbdeShOwBw5Z364uSEg21jsVKK1YlFarm4AT/AOgItwRb6dFGdpjLriHCpaVoSpAKFYcllJUD1HNCfu9cIJXWzDTToanClQS8i7zQOYuk/C25xrYUaIdAlPDtbtMApWy7MNuNqanFIOJlYL7QuCLKGS77DDRFamS6poSruJCEOHjNWssrA8vbxFf4ixRvPd8v9ohlunzHh5feTMAPViaSpCTKu3WSlPHa2hJV8fsBgmqxNNpxKlXbXSnJbW1SgkeX2kRLUuele8VulwaQcz9o1vUQB7oT3orn42vbiCQrcy8026iVdwuIS4m62gbKAIvx9ucOYUaIdAlPDtbtMAS9Yml4rSrvFUUHjtbR/XHlFamS6poSruJCEOHjNWssrA8vbxFf4ixRvPd8v9ohlunzHh5feTMAPViaSpCTKu3WSlPHa2hJV8fsBgmqxNNpxKlXbXSnJbW1SgkeX2kRLUuele8VulwaQcz9o1vUQB7oT3orn42vbiCQrcy8026iVdwuIS4m62gbKAIvx9ucOYUaIdAlPDtbtMAS9Yml4rSrvFUUHjtbR/XHlFamS6poSruJCEOHjNWssrA8vbxFf4ixRvPd8v8AaIZbp8x4eX3kzAD1YmkqQkyrt1kpTx2toSVfH7AYJqsTTacSpV210pyW1tUoJHl9pES1LnpXvFbpcGkHM/aNb1EAe6E96K5+Nr24s02cbfZbeSCEuIS4AdoCgCL2684swo0Q6BKeHa3aYBvBBBAEEEEARiaDK1hUqwpptKGy0goSZ5y6UlIwg+9zmBYRtoUaIdAlPDtbtMAkkJWtnWYUJTZxQV7+czOVz0ePDMtWOFOpDaQ4GmipXDnM0lT2AdH6iHD/AFD6tJRvPd8v9ohlunzHh5feTMAkm5WthxkKQkqKiEHhznFOBRJ6P2XH1wVSVraW7rQlScSBbhzm0rSEno/UbH6o0FS56V7xW6XBpBzP2jW9RAKuBaQ/FT/euf60UaFLVhUqwpptKGy0goSZ5y6UlIwg+9zsFhG1hRoh0CU8O1u0wCSQla2dZhQlNnFBXv5zM5XPR48My1Y4U6kNpDgaaKlcOczSVPYB0fqIcP8AUPq0lG893y/2iGW6fMeHl95MwCSbla2HGQpCSoqIQeHOcU4FEno/ZcfXBVJWtpbutCVJxIFuHObStISej9RsfqjQVLnpXvFbpcGkHM/aNb1EAq4FpD8VP965/rRRoUtWFSrCmm0obLSChJnnLpSUjCD73OwWEbWFGiHQJTw7W7TAJJCVrZ1mFCU2cUFe/nMzlc9HjwzLVjhTqQ2kOBpoqVw5zNJU9gHR+ohw/wBQ+rSUbz3fL/aIZbp8x4eX3kzAJJuVrYcZCkJKiohB4c5xTgUSej9lx9cFUla2lu60JUnEgW4c5tK0hJ6P1Gx+qNBUuele8VulwaQcz9o1vUQCrgWkPxU/3rn+tDXRpbSpOWKE4EFlspTfFhGAWTiO2wyvDKFGiHQJTw7W7TAN4IIIAggggCFbWj9NSkJSFpSkBKUh50AAZAABWQHZDSCAVpoFPF7BwXNzZ50XPaeNtgGj9OxFVl4iAknXO3IFyATivYXVYes9sNIIBWqgU8kEhwkZgl53LK2XGyyuIF0CnkWIcIyNi86dhuNquo2MNIIBb7hyPzn5zvtx5a0fpyUhKQtKUgJADzoAAyAACrADshpBAK00Cni9g4Lm5s86LntPG2wDR+nYiqy8RASTrnbkC5AJxXsLqsPWe2GkEArVQKeSCQ4SMwS87llbLjZZXEC6BTyLEOEZGxedOw3G1XUbGGkEAt9w5H5z853248taP05KQlIWlKQEgB50AAZAABVgB2Q0ggFaaBTxewcFzc2edFz2njbYBo/TsRVZeIgJJ1ztyBcgE4r2F1WHrPbDSCAVqoFPJBIcJGYJedyytlxssriBdAp5FiHCMjYvOnYbjarqNjDSCAW+4cj85+c77cXpZhptCUIASlACUgbAALAD6BEkEB//2Q==" id="255" name="Shape 255"/>
          <p:cNvSpPr/>
          <p:nvPr/>
        </p:nvSpPr>
        <p:spPr>
          <a:xfrm>
            <a:off x="155575" y="-144463"/>
            <a:ext cx="304800" cy="304801"/>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wgSERUUExQWFBUXGR4UGBgXGB0aIBwfIR0gIB4dHB0YJCghHh0lJyMaJDElJjUrMDo0IyA0OjguPC4tLy0BCgoKDg0NGg8QGzUlHyU0NzcsLzY0LS8sLyw3NzMsNyw0LCwsLCwtNDQ0MDUrLSw0KywsNCwtLDgsLDQxNDQsNP/AABEIAJAAwAMBIgACEQEDEQH/xAAbAAACAwEBAQAAAAAAAAAAAAAABQMEBgcCAf/EAEgQAAECBAIECQUOBgIDAQAAAAECAwAEBRESIQYTMbMUIiMzNEFRc3RCQ1Rh0hUkMlJiY3GBg5GSk7LBFlOClKHU0dOjseEX/8QAGQEBAQEBAQEAAAAAAAAAAAAAAAIFAQYD/8QAKBEBAAEBBgUEAwAAAAAAAAAAAAERAgMFEjLBBCExYXETIiNRQYHR/9oADAMBAAIRAxEAPwDuMEKNL+gTfh3d2qD+F9HvQ5b8hv2YBvBCvRlptMuEpASlK3EpSkWAAdWAABkAOyGkAQQQQBBCPTapKl5F9xN8eAoRY2JWripA9dyIzXu9Oy1MaQolt9t5qTWt21wCpPKEkkZoN73P+I5M0TNqjoMEYTTjTOYYEuqTLbqVh1S3Bx0oS2Egr4uagnGFWGZtC+uqnZV2TbZcemVJxVCYWDcuJASj4IIASQVEJGVwLXMczE2odLgjKTOlEumoIbU822xwbXXUpKcalqATYk52F9nbHnQl6YMzUkqWpaEzNkBSicN20qIFzknMWAjtXatbBBBHXRBBBAEEEEAQQQQBBBGfbo1LfmJlTzDLqgtCQpxtKyBqkG11Am2Zy9ZgNBBGdZpdPYn2dSy01il38WrQlF7OS9r4QL2ufvMaKAU6Wi8hN+Hd3aoz3/6RJejTH/i/7I0WlfQZruHf0KjjhjNxDi7fD5cn5rsycU4284bJkpzr17U/rqWjVUmlSyVJlnClSnFg4mhkXFHrX64c06fU6XAW1NqbUEkKKTe6Qq4KCRbP/wBwu0F6Ax9Cv1qi5Teemu8TukRoWJrZiWpYmtmJkygggilMdpLpU8xPMS4bbW0cBeUu90Y14UFPVkR/kRQpmlC1pn3H22QltAmGVhF9Y0FOBBUOu2HLMfC6o1M9o3THluuLSSp1KW1HERkg4k27CDncRBMaI0ZbOpwFKNSZXikg6u4NvvF7/T2xNJRSalsjVqo9IOTJLKzq9YEFhxATxSpSbqWdZllcWG2ELmkVXZpKZzFLoU8ltuXbQ1gDZJ8pRUcSbAm1hbONzTKBKspUMTjuJOBRdcUu6bWtb4IH0AR9Y0fpiEsISjiy5u0LnimxH15E7YUkpJYiu09JkAw2giaulBTYYG0oxG1h1HCm2W2K1LqsyuccbJZkzrVcitJU4+BYB0KJSLEAWwhXrOUOH9GaWsoKkqJQpa0WWpOHWEFYGEjI22RI7QpJSkKVjIbIKEFaigFOxWG9iRtuYUl2kmkEEEUoQtcqb2sWhDC3MBAKgpsC5SFWGJQOwiGULabz013id0iAgXWpkOpaMq7iWhbg4zVrIKAfL28dP+Y9TFYmkYbyrvGUEDjtbT/XBM9Pl/DzG8lomrPme+R+8BXn63MstOOrlXcLaFOKstomyQSbcfblE/uhPeiufja9uItL+gTfh3d2qG8AolaxNOJxJlXbXUnNbW1Kik+X2gxUp89Oa6Z97OG7ifLay5JHy4YaP8z9o7vVwU3nprvE7pEBSQ+8ufZxtKatLv2xFBvykvswE7PX2w/hRM9Pl/DzG8lobwCrSvoM13Dv6FRxUy3y1/ijtWlfQZruHf0KjihnWPlfgX/xGNi+b2U77PP47m+PL32dT0Jpt5Fk614ZHILy+Er1Q2ojOB2ZGJSuUTmo3PNN9cKdCqxJpkWQdZex2MunyldYTaLdPrMkHpk8pm4nzLv8pHyY1rvRDdu9EeGighWdIKdiCbrxEFQGpduQLAkDDewum59Y7YFV+ni1y4Lmwuy6LnsHF2xazSCFbukFOSkqUVpSkFRJZdAAGZJJTYAdsevdyR+c/Jd9iAZQQrRX6eRcFwjMXDLp2Gx2J6jcQJr9PJIBcJGRAZdyyvnxcsrGAaQQrOkFOxBN14iCoDUu3IFgSBhvYXTc+sdsCq/Txa5cFzYXZdFz2Di7YBpBCt3SCnJSVKK0pSCoksugADMkkpsAO2PXu5I/Ofku+xAMoRsSWsmJk6xxFlpFkKsOaRn9MWEV+nkXBcIzFwy6dhsdieo3EUafWZIPTJ5TNxPmXf5SPkwHiYpnv5ga57Nh83x585L+qJatTLarlnueQPh/T6ohmKxJ8OYPKWDD45l3rXL9WG/VEtWrMkdVzmTyDzLvr+TARaV0y0jNHXPG0u6bFeXNq25Q19yvnn/x/wDyFWldZk1SM0BrLmXdGbLo82rrKbCGnu3JfOfku+xAUKFTLs888OUd2L+dX6oKdTLvTPLPZOJ8v5pHqj5QqzJBmx1nOOnmXT51fyYKfWZIPTJ5TNxPmXf5SPkwHtMrq59njrXeXf8AhqvblJfZD+ECJ1l2fZwYspd++JCkbXJfZjAvs6ofwCrSvoM13Dv6FRx0x2LSvoM13Dv6FRxMon/5jf5Sv+yMXGIrk5/ezz+PRE+nWaddnY9BegMfQr9aouU3nprvE7pEINC2K4ZFnC/LhNjYGWWT8I9YfF/ui3T2K9rpmz8vfWJv72XnySNnL5Rr3eiG7daI8L8z0+X8PMbyWias+Z75H7wlmGK9w5jl5fFqH7Hgy7Wxy98tfmdmd+o7b5TVZivcld+XPKptaWWM8/n4ta9pf0Cb8O7u1Q3jKaVMV7gM1iflynUO3AllgkYFXsS+bH12MNeD6Q+kS39q5/sQEmj/ADP2ju9XBTeemu8TukQrobFe1OT8uBrHdsss+dXfz8FPYr2umbPy99Ym/vZefJI2cvlAX5np8v4eY3ktE1Z8z3yP3hLMMV7hzHLy+LUP2PBl2tjl75a/M7M79R23ymqzFe5K78ueVTa0ssZ5/PwF7S/oE34d3dqhvGU0qYr3AZrE/LlOoduBLLBIwKvYl82PrsYa8H0h9Ilv7Vz/AGICTR/mftHd6uCm89Nd4ndIhXQ2K9qcn5cDWO7ZZZ86u/n4KexXtdM2fl76xN/ey8+SRs5fKAvzPT5fw8xvJaJqz5nvkfvCWYYr3DmOXl8WofseDLtbHL3y1+Z2Z36jtvlNVmK9yV35c8qm1pZYzz+fgL2l/QJvw7u7VDeMppUxXuAzWJ+XKdQ7cCWWCRgVexL5sfXYw14PpD6RLf2rn+xASaP8z9o7vVwU3nprvE7pEK6GxXtTk/Lgax3bLLPnV38/BT2K9rpmz8vfWJv72XnySNnL5QF+Z6fL+HmN5LQ3jPMt1AT7Oucbc97v4dW0pu3KS974nF36uzr23y0MAq0r6DNdw7+hUcdIMdi0r6DNdw7+hUcSNNkP5LX4E/8AEYuMU9le+zz+PU+OvfZ2TQXoDH0K/WqLlN56a7xO6RGf0L0doS5FlSpWXUog3JZQSeMesiLlP0aoJemQZSWIDiQORby5JByyjXu9EN260R4X5np8v4eY3ktE1Z8z3yP3hLMaN0HhzCeCS+EsPkjUosSFy9ja20XP3mJato1QRqrSksLupBsy3szy2Ra1/S/oE34d3dqhvGU0q0boKZGaUmUl0qDDpBDKAQQhViCBkYa/wvo96HLfkN+zASaP8z9o7vVwU3nprvE7pEK6Fo1QVM3MpLE6x0Zst9TqwOqCn6NUEvTIMpLEBxIHIt5ckg5ZQF+Z6fL+HmN5LRNWfM98j94SzGjdB4cwngkvhLD5I1KLEhcvY2ttFz95iWraNUEaq0pLC7qQbMt7M8tkBf0v6BN+Hd3aobxlNKtG6CmRmlJlJdKgw6QQygEEIVYggZGGv8L6Pehy35DfswEmj/M/aO71cFN56a7xO6RCuhaNUFTNzKSxOsdGbLfU6sDqgp+jVBL0yDKSxAcSByLeXJIOWUBfmeny/h5jeS0TVnzPfI/eEsxo3QeHMJ4JL4Sw+SNSixIXL2NrbRc/eYlq2jVBGqtKSwu6kGzLezPLZAX9L+gTfh3d2qG8ZTSrRugpkZpSZSXSoMOkEMoBBCFWIIGRhr/C+j3oct+Q37MBJo/zP2ju9XBTeemu8TukQroWjVBUzcyksTrHRmy31OrA6oKfo1QS9MgyksQHEgci3lySDllAX5np8v4eY3ktDeM8zTKexPs6lltrFLv4tWhKL2cl7XwgXtc/eY0MAq0r6DNdw7+hUcUL738pX4kf8x2vSvoM13Dv6FRxwxi4xNMn72eex6aeny+9nS9Cp2cEiyBLOKFjmFtfGV2rvDahuuKdmipBbOsTxVFJPNN/FJEQaC9AY+hX61RcpvPTXeJ3SI17vRDeutEeFOqvPInpcpbU4eDzGSSkW5SW+ORHirT06dV72cHLI8tr1/Li1M9Pl/DzG8lomrPme+R+8Wsq0rnpwyM0DLOAFh3PG1lyas8l3hp7oTvorn42vbiLS/oE34d3dqhvAI6Y9UGm8JlnCcS1ZLa8palDavsIglHqghx5RlnLOKChZbWVkJTnx+0GHkEAgeXUTMtPcGXhQ062RjavdamiCOPa3EVf6R9XufeqDmrtLODC4lZutrYL7OPth5BAIK4uovyz7KZZYU40tsErasCpJAvZd7Zxd90J70Vz8bXtwyggEdMeqDTeEyzhOJaslteUtShtX2EQSj1QQ48oyzlnFBQstrKyEpz4/aDDyCAQPLqJmWnuDLwoadbIxtXutTRBHHtbiKv9I+r3PvVBzV2lnBhcSs3W1sF9nH2w8ggEFcXUX5Z9lMssKcaW2CVtWBUkgXsu9s4u+6E96K5+Nr24ZQQCOmPVBpvCZZwnEtWS2vKWpQ2r7CIJR6oIceUZZyzigoWW1lZCU58ftBh5BAJ2UTjk226ppTSUNOtnEpBuVrZItgJ6kKvf1Q4gggIZ2WadbW2sXStJQoXtkoWOY9UZv+AKH87+aqNVBEW7uxb1REvnburFvXZifMVKJPR9hpAbbdeShOwBw5Z364uSEg21jsVKK1YlFarm4AT/AOgItwRb6dFGdpjLriHCpaVoSpAKFYcllJUD1HNCfu9cIJXWzDTToanClQS8i7zQOYuk/C25xrYUaIdAlPDtbtMApWy7MNuNqanFIOJlYL7QuCLKGS77DDRFamS6poSruJCEOHjNWssrA8vbxFf4ixRvPd8v9ohlunzHh5feTMAPViaSpCTKu3WSlPHa2hJV8fsBgmqxNNpxKlXbXSnJbW1SgkeX2kRLUuele8VulwaQcz9o1vUQB7oT3orn42vbiCQrcy8026iVdwuIS4m62gbKAIvx9ucOYUaIdAlPDtbtMAS9Yml4rSrvFUUHjtbR/XHlFamS6poSruJCEOHjNWssrA8vbxFf4ixRvPd8v9ohlunzHh5feTMAPViaSpCTKu3WSlPHa2hJV8fsBgmqxNNpxKlXbXSnJbW1SgkeX2kRLUuele8VulwaQcz9o1vUQB7oT3orn42vbiCQrcy8026iVdwuIS4m62gbKAIvx9ucOYUaIdAlPDtbtMAS9Yml4rSrvFUUHjtbR/XHlFamS6poSruJCEOHjNWssrA8vbxFf4ixRvPd8v8AaIZbp8x4eX3kzAD1YmkqQkyrt1kpTx2toSVfH7AYJqsTTacSpV210pyW1tUoJHl9pES1LnpXvFbpcGkHM/aNb1EAe6E96K5+Nr24s02cbfZbeSCEuIS4AdoCgCL2684swo0Q6BKeHa3aYBvBBBAEEEEARiaDK1hUqwpptKGy0goSZ5y6UlIwg+9zmBYRtoUaIdAlPDtbtMAkkJWtnWYUJTZxQV7+czOVz0ePDMtWOFOpDaQ4GmipXDnM0lT2AdH6iHD/AFD6tJRvPd8v9ohlunzHh5feTMAkm5WthxkKQkqKiEHhznFOBRJ6P2XH1wVSVraW7rQlScSBbhzm0rSEno/UbH6o0FS56V7xW6XBpBzP2jW9RAKuBaQ/FT/euf60UaFLVhUqwpptKGy0goSZ5y6UlIwg+9zsFhG1hRoh0CU8O1u0wCSQla2dZhQlNnFBXv5zM5XPR48My1Y4U6kNpDgaaKlcOczSVPYB0fqIcP8AUPq0lG893y/2iGW6fMeHl95MwCSbla2HGQpCSoqIQeHOcU4FEno/ZcfXBVJWtpbutCVJxIFuHObStISej9RsfqjQVLnpXvFbpcGkHM/aNb1EAq4FpD8VP965/rRRoUtWFSrCmm0obLSChJnnLpSUjCD73OwWEbWFGiHQJTw7W7TAJJCVrZ1mFCU2cUFe/nMzlc9HjwzLVjhTqQ2kOBpoqVw5zNJU9gHR+ohw/wBQ+rSUbz3fL/aIZbp8x4eX3kzAJJuVrYcZCkJKiohB4c5xTgUSej9lx9cFUla2lu60JUnEgW4c5tK0hJ6P1Gx+qNBUuele8VulwaQcz9o1vUQCrgWkPxU/3rn+tDXRpbSpOWKE4EFlspTfFhGAWTiO2wyvDKFGiHQJTw7W7TAN4IIIAggggCFbWj9NSkJSFpSkBKUh50AAZAABWQHZDSCAVpoFPF7BwXNzZ50XPaeNtgGj9OxFVl4iAknXO3IFyATivYXVYes9sNIIBWqgU8kEhwkZgl53LK2XGyyuIF0CnkWIcIyNi86dhuNquo2MNIIBb7hyPzn5zvtx5a0fpyUhKQtKUgJADzoAAyAACrADshpBAK00Cni9g4Lm5s86LntPG2wDR+nYiqy8RASTrnbkC5AJxXsLqsPWe2GkEArVQKeSCQ4SMwS87llbLjZZXEC6BTyLEOEZGxedOw3G1XUbGGkEAt9w5H5z853248taP05KQlIWlKQEgB50AAZAABVgB2Q0ggFaaBTxewcFzc2edFz2njbYBo/TsRVZeIgJJ1ztyBcgE4r2F1WHrPbDSCAVqoFPJBIcJGYJedyytlxssriBdAp5FiHCMjYvOnYbjarqNjDSCAW+4cj85+c77cXpZhptCUIASlACUgbAALAD6BEkEB//2Q==" id="256" name="Shape 256"/>
          <p:cNvSpPr/>
          <p:nvPr/>
        </p:nvSpPr>
        <p:spPr>
          <a:xfrm>
            <a:off x="155575" y="-144463"/>
            <a:ext cx="304800" cy="304801"/>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http://www.chem4kids.com/files/art/elem_alkalimetal1.gif" id="257" name="Shape 257"/>
          <p:cNvPicPr preferRelativeResize="0"/>
          <p:nvPr/>
        </p:nvPicPr>
        <p:blipFill/>
        <p:spPr>
          <a:xfrm>
            <a:off x="2133600" y="2819400"/>
            <a:ext cx="4953000" cy="3714750"/>
          </a:xfrm>
          <a:prstGeom prst="rect">
            <a:avLst/>
          </a:prstGeom>
          <a:solidFill>
            <a:srgbClr val="FFFFFF"/>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533400" y="0"/>
            <a:ext cx="8382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5400" u="sng" cap="none" strike="noStrike">
                <a:solidFill>
                  <a:schemeClr val="dk2"/>
                </a:solidFill>
              </a:rPr>
              <a:t>The Metals</a:t>
            </a:r>
          </a:p>
        </p:txBody>
      </p:sp>
      <p:sp>
        <p:nvSpPr>
          <p:cNvPr id="263" name="Shape 263"/>
          <p:cNvSpPr txBox="1"/>
          <p:nvPr>
            <p:ph idx="1" type="body"/>
          </p:nvPr>
        </p:nvSpPr>
        <p:spPr>
          <a:xfrm>
            <a:off x="152400" y="990600"/>
            <a:ext cx="8610600" cy="46831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600" u="sng" cap="none" strike="noStrike">
                <a:solidFill>
                  <a:schemeClr val="dk1"/>
                </a:solidFill>
                <a:latin typeface="Arial"/>
                <a:ea typeface="Arial"/>
                <a:cs typeface="Arial"/>
                <a:sym typeface="Arial"/>
              </a:rPr>
              <a:t>Reactive Metals</a:t>
            </a:r>
          </a:p>
          <a:p>
            <a:pPr indent="-228600" lvl="3" marL="1600200" marR="0" rtl="0" algn="l">
              <a:spcBef>
                <a:spcPts val="560"/>
              </a:spcBef>
              <a:spcAft>
                <a:spcPts val="0"/>
              </a:spcAft>
              <a:buClr>
                <a:schemeClr val="accent1"/>
              </a:buClr>
              <a:buSzPct val="100000"/>
              <a:buFont typeface="Arial"/>
              <a:buChar char="•"/>
            </a:pPr>
            <a:r>
              <a:rPr b="1" i="0" lang="en-US" sz="2800" u="none" cap="none" strike="noStrike">
                <a:solidFill>
                  <a:srgbClr val="10D406"/>
                </a:solidFill>
                <a:latin typeface="Arial"/>
                <a:ea typeface="Arial"/>
                <a:cs typeface="Arial"/>
                <a:sym typeface="Arial"/>
              </a:rPr>
              <a:t>Alkaline Earth metals – Group/Family </a:t>
            </a:r>
            <a:r>
              <a:rPr b="1" i="0" lang="en-US" sz="2800" u="sng" cap="none" strike="noStrike">
                <a:solidFill>
                  <a:srgbClr val="10D406"/>
                </a:solidFill>
                <a:latin typeface="Arial"/>
                <a:ea typeface="Arial"/>
                <a:cs typeface="Arial"/>
                <a:sym typeface="Arial"/>
              </a:rPr>
              <a:t>2</a:t>
            </a:r>
          </a:p>
          <a:p>
            <a:pPr indent="-228600" lvl="3" marL="1600200" marR="0" rtl="0" algn="l">
              <a:spcBef>
                <a:spcPts val="560"/>
              </a:spcBef>
              <a:spcAft>
                <a:spcPts val="0"/>
              </a:spcAft>
              <a:buClr>
                <a:schemeClr val="accent1"/>
              </a:buClr>
              <a:buSzPct val="100000"/>
              <a:buFont typeface="Arial"/>
              <a:buChar char="•"/>
            </a:pPr>
            <a:r>
              <a:rPr b="1" i="0" lang="en-US" sz="2800" u="none" cap="none" strike="noStrike">
                <a:solidFill>
                  <a:srgbClr val="10D406"/>
                </a:solidFill>
                <a:latin typeface="Arial"/>
                <a:ea typeface="Arial"/>
                <a:cs typeface="Arial"/>
                <a:sym typeface="Arial"/>
              </a:rPr>
              <a:t>2</a:t>
            </a:r>
            <a:r>
              <a:rPr b="1" baseline="30000" i="0" lang="en-US" sz="2800" u="none" cap="none" strike="noStrike">
                <a:solidFill>
                  <a:srgbClr val="10D406"/>
                </a:solidFill>
                <a:latin typeface="Arial"/>
                <a:ea typeface="Arial"/>
                <a:cs typeface="Arial"/>
                <a:sym typeface="Arial"/>
              </a:rPr>
              <a:t>nd</a:t>
            </a:r>
            <a:r>
              <a:rPr b="1" i="0" lang="en-US" sz="2800" u="none" cap="none" strike="noStrike">
                <a:solidFill>
                  <a:srgbClr val="10D406"/>
                </a:solidFill>
                <a:latin typeface="Arial"/>
                <a:ea typeface="Arial"/>
                <a:cs typeface="Arial"/>
                <a:sym typeface="Arial"/>
              </a:rPr>
              <a:t> most reactive; 2 valence electrons</a:t>
            </a:r>
          </a:p>
          <a:p>
            <a:pPr indent="-228600" lvl="3" marL="1600200" marR="0" rtl="0" algn="l">
              <a:spcBef>
                <a:spcPts val="640"/>
              </a:spcBef>
              <a:spcAft>
                <a:spcPts val="0"/>
              </a:spcAft>
              <a:buClr>
                <a:schemeClr val="accent1"/>
              </a:buClr>
              <a:buSzPct val="25000"/>
              <a:buFont typeface="Arial"/>
              <a:buNone/>
            </a:pPr>
            <a:r>
              <a:t/>
            </a:r>
            <a:endParaRPr b="1" i="0" sz="3200" u="none" cap="none" strike="noStrike">
              <a:solidFill>
                <a:srgbClr val="10D406"/>
              </a:solidFill>
              <a:latin typeface="Arial"/>
              <a:ea typeface="Arial"/>
              <a:cs typeface="Arial"/>
              <a:sym typeface="Arial"/>
            </a:endParaRPr>
          </a:p>
        </p:txBody>
      </p:sp>
      <p:pic>
        <p:nvPicPr>
          <p:cNvPr descr="http://www.chem4kids.com/files/art/elem_alkaliearth1.gif" id="264" name="Shape 264"/>
          <p:cNvPicPr preferRelativeResize="0"/>
          <p:nvPr/>
        </p:nvPicPr>
        <p:blipFill rotWithShape="1">
          <a:blip r:embed="rId3">
            <a:alphaModFix/>
          </a:blip>
          <a:srcRect b="0" l="0" r="0" t="0"/>
          <a:stretch/>
        </p:blipFill>
        <p:spPr>
          <a:xfrm>
            <a:off x="2209800" y="3048000"/>
            <a:ext cx="4470400" cy="334944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533400" y="0"/>
            <a:ext cx="8382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5400" u="sng" cap="none" strike="noStrike">
                <a:solidFill>
                  <a:schemeClr val="dk2"/>
                </a:solidFill>
              </a:rPr>
              <a:t>The Metals</a:t>
            </a:r>
          </a:p>
        </p:txBody>
      </p:sp>
      <p:sp>
        <p:nvSpPr>
          <p:cNvPr id="270" name="Shape 270"/>
          <p:cNvSpPr txBox="1"/>
          <p:nvPr>
            <p:ph idx="1" type="body"/>
          </p:nvPr>
        </p:nvSpPr>
        <p:spPr>
          <a:xfrm>
            <a:off x="152400" y="990600"/>
            <a:ext cx="8763000" cy="46831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600" u="sng" cap="none" strike="noStrike">
                <a:solidFill>
                  <a:schemeClr val="dk1"/>
                </a:solidFill>
                <a:latin typeface="Arial"/>
                <a:ea typeface="Arial"/>
                <a:cs typeface="Arial"/>
                <a:sym typeface="Arial"/>
              </a:rPr>
              <a:t>Less Reactive Metals</a:t>
            </a:r>
          </a:p>
          <a:p>
            <a:pPr indent="-228600" lvl="3" marL="1600200" marR="0" rtl="0" algn="l">
              <a:spcBef>
                <a:spcPts val="560"/>
              </a:spcBef>
              <a:spcAft>
                <a:spcPts val="0"/>
              </a:spcAft>
              <a:buClr>
                <a:schemeClr val="accent1"/>
              </a:buClr>
              <a:buSzPct val="100000"/>
              <a:buFont typeface="Arial"/>
              <a:buChar char="•"/>
            </a:pPr>
            <a:r>
              <a:rPr b="1" i="0" lang="en-US" sz="2800" u="none" cap="none" strike="noStrike">
                <a:solidFill>
                  <a:srgbClr val="10D406"/>
                </a:solidFill>
                <a:latin typeface="Arial"/>
                <a:ea typeface="Arial"/>
                <a:cs typeface="Arial"/>
                <a:sym typeface="Arial"/>
              </a:rPr>
              <a:t>Transition Metals – Groups/Families </a:t>
            </a:r>
            <a:r>
              <a:rPr b="1" i="0" lang="en-US" sz="2800" u="sng" cap="none" strike="noStrike">
                <a:solidFill>
                  <a:srgbClr val="10D406"/>
                </a:solidFill>
                <a:latin typeface="Arial"/>
                <a:ea typeface="Arial"/>
                <a:cs typeface="Arial"/>
                <a:sym typeface="Arial"/>
              </a:rPr>
              <a:t>3-12</a:t>
            </a:r>
          </a:p>
          <a:p>
            <a:pPr indent="-228600" lvl="3" marL="1600200" marR="0" rtl="0" algn="l">
              <a:spcBef>
                <a:spcPts val="560"/>
              </a:spcBef>
              <a:spcAft>
                <a:spcPts val="0"/>
              </a:spcAft>
              <a:buClr>
                <a:schemeClr val="accent1"/>
              </a:buClr>
              <a:buSzPct val="100000"/>
              <a:buFont typeface="Arial"/>
              <a:buChar char="•"/>
            </a:pPr>
            <a:r>
              <a:rPr b="1" i="0" lang="en-US" sz="2800" u="none" cap="none" strike="noStrike">
                <a:solidFill>
                  <a:srgbClr val="10D406"/>
                </a:solidFill>
                <a:latin typeface="Arial"/>
                <a:ea typeface="Arial"/>
                <a:cs typeface="Arial"/>
                <a:sym typeface="Arial"/>
              </a:rPr>
              <a:t>More stable &amp; much less reactive</a:t>
            </a:r>
          </a:p>
          <a:p>
            <a:pPr indent="-228600" lvl="3" marL="1600200" marR="0" rtl="0" algn="l">
              <a:spcBef>
                <a:spcPts val="580"/>
              </a:spcBef>
              <a:spcAft>
                <a:spcPts val="0"/>
              </a:spcAft>
              <a:buClr>
                <a:schemeClr val="accent1"/>
              </a:buClr>
              <a:buSzPct val="25000"/>
              <a:buFont typeface="Arial"/>
              <a:buNone/>
            </a:pPr>
            <a:r>
              <a:t/>
            </a:r>
            <a:endParaRPr b="1" i="0" sz="2900" u="none" cap="none" strike="noStrike">
              <a:solidFill>
                <a:schemeClr val="dk1"/>
              </a:solidFill>
              <a:latin typeface="Arial"/>
              <a:ea typeface="Arial"/>
              <a:cs typeface="Arial"/>
              <a:sym typeface="Arial"/>
            </a:endParaRPr>
          </a:p>
        </p:txBody>
      </p:sp>
      <p:pic>
        <p:nvPicPr>
          <p:cNvPr descr="http://media.orvsd.org/FLVS/MASTER_w_images_backup-chemistry-20120216-1404/course_files/flvs/educator_chemistry_v10_gs/module03/imagemod03/03_02b_07.jpg" id="271" name="Shape 271"/>
          <p:cNvPicPr preferRelativeResize="0"/>
          <p:nvPr/>
        </p:nvPicPr>
        <p:blipFill rotWithShape="1">
          <a:blip r:embed="rId3">
            <a:alphaModFix/>
          </a:blip>
          <a:srcRect b="0" l="0" r="0" t="0"/>
          <a:stretch/>
        </p:blipFill>
        <p:spPr>
          <a:xfrm>
            <a:off x="1828800" y="3352800"/>
            <a:ext cx="4714875" cy="29817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Element Tile</a:t>
            </a:r>
          </a:p>
        </p:txBody>
      </p:sp>
      <p:pic>
        <p:nvPicPr>
          <p:cNvPr id="116" name="Shape 116"/>
          <p:cNvPicPr preferRelativeResize="0"/>
          <p:nvPr/>
        </p:nvPicPr>
        <p:blipFill>
          <a:blip r:embed="rId3">
            <a:alphaModFix/>
          </a:blip>
          <a:stretch>
            <a:fillRect/>
          </a:stretch>
        </p:blipFill>
        <p:spPr>
          <a:xfrm>
            <a:off x="2299900" y="1787075"/>
            <a:ext cx="4372750" cy="4372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04800" y="0"/>
            <a:ext cx="8382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The Metals</a:t>
            </a:r>
          </a:p>
        </p:txBody>
      </p:sp>
      <p:sp>
        <p:nvSpPr>
          <p:cNvPr id="277" name="Shape 277"/>
          <p:cNvSpPr txBox="1"/>
          <p:nvPr>
            <p:ph idx="1" type="body"/>
          </p:nvPr>
        </p:nvSpPr>
        <p:spPr>
          <a:xfrm>
            <a:off x="0" y="1066800"/>
            <a:ext cx="9144000" cy="4530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Lanthanides – </a:t>
            </a:r>
            <a:r>
              <a:rPr b="1" i="0" lang="en-US" sz="3200" u="sng" cap="none" strike="noStrike">
                <a:solidFill>
                  <a:srgbClr val="10D406"/>
                </a:solidFill>
                <a:latin typeface="Arial"/>
                <a:ea typeface="Arial"/>
                <a:cs typeface="Arial"/>
                <a:sym typeface="Arial"/>
              </a:rPr>
              <a:t>1st row under the table</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 Also known as </a:t>
            </a:r>
            <a:r>
              <a:rPr b="1" i="0" lang="en-US" sz="3200" u="sng" cap="none" strike="noStrike">
                <a:solidFill>
                  <a:srgbClr val="10D406"/>
                </a:solidFill>
                <a:latin typeface="Arial"/>
                <a:ea typeface="Arial"/>
                <a:cs typeface="Arial"/>
                <a:sym typeface="Arial"/>
              </a:rPr>
              <a:t>“rare Earth metals”</a:t>
            </a:r>
            <a:r>
              <a:rPr b="1" i="0" lang="en-US" sz="3200" u="none" cap="none" strike="noStrike">
                <a:solidFill>
                  <a:srgbClr val="10D406"/>
                </a:solidFill>
                <a:latin typeface="Arial"/>
                <a:ea typeface="Arial"/>
                <a:cs typeface="Arial"/>
                <a:sym typeface="Arial"/>
              </a:rPr>
              <a:t> or </a:t>
            </a:r>
            <a:r>
              <a:rPr b="1" i="0" lang="en-US" sz="3200" u="sng" cap="none" strike="noStrike">
                <a:solidFill>
                  <a:srgbClr val="10D406"/>
                </a:solidFill>
                <a:latin typeface="Arial"/>
                <a:ea typeface="Arial"/>
                <a:cs typeface="Arial"/>
                <a:sym typeface="Arial"/>
              </a:rPr>
              <a:t>“inner-transition”</a:t>
            </a:r>
            <a:r>
              <a:rPr b="1" i="0" lang="en-US" sz="3200" u="none" cap="none" strike="noStrike">
                <a:solidFill>
                  <a:srgbClr val="10D406"/>
                </a:solidFill>
                <a:latin typeface="Arial"/>
                <a:ea typeface="Arial"/>
                <a:cs typeface="Arial"/>
                <a:sym typeface="Arial"/>
              </a:rPr>
              <a:t> elements because they are still found in nature </a:t>
            </a: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p:txBody>
      </p:sp>
      <p:pic>
        <p:nvPicPr>
          <p:cNvPr id="278" name="Shape 278"/>
          <p:cNvPicPr preferRelativeResize="0"/>
          <p:nvPr/>
        </p:nvPicPr>
        <p:blipFill rotWithShape="1">
          <a:blip r:embed="rId3">
            <a:alphaModFix/>
          </a:blip>
          <a:srcRect b="0" l="0" r="0" t="0"/>
          <a:stretch/>
        </p:blipFill>
        <p:spPr>
          <a:xfrm>
            <a:off x="2743200" y="3733800"/>
            <a:ext cx="3733800" cy="2797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04800" y="0"/>
            <a:ext cx="8382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The Metals</a:t>
            </a:r>
          </a:p>
        </p:txBody>
      </p:sp>
      <p:sp>
        <p:nvSpPr>
          <p:cNvPr id="284" name="Shape 284"/>
          <p:cNvSpPr txBox="1"/>
          <p:nvPr>
            <p:ph idx="1" type="body"/>
          </p:nvPr>
        </p:nvSpPr>
        <p:spPr>
          <a:xfrm>
            <a:off x="0" y="1066800"/>
            <a:ext cx="8229600" cy="4530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Actinides – </a:t>
            </a:r>
            <a:r>
              <a:rPr b="1" i="0" lang="en-US" sz="3200" u="sng" cap="none" strike="noStrike">
                <a:solidFill>
                  <a:srgbClr val="10D406"/>
                </a:solidFill>
                <a:latin typeface="Arial"/>
                <a:ea typeface="Arial"/>
                <a:cs typeface="Arial"/>
                <a:sym typeface="Arial"/>
              </a:rPr>
              <a:t>2nd row under the table</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 All are </a:t>
            </a:r>
            <a:r>
              <a:rPr b="1" i="0" lang="en-US" sz="3200" u="sng" cap="none" strike="noStrike">
                <a:solidFill>
                  <a:srgbClr val="10D406"/>
                </a:solidFill>
                <a:latin typeface="Arial"/>
                <a:ea typeface="Arial"/>
                <a:cs typeface="Arial"/>
                <a:sym typeface="Arial"/>
              </a:rPr>
              <a:t>radioactive</a:t>
            </a:r>
            <a:r>
              <a:rPr b="1" i="0" lang="en-US" sz="3200" u="none" cap="none" strike="noStrike">
                <a:solidFill>
                  <a:srgbClr val="10D406"/>
                </a:solidFill>
                <a:latin typeface="Arial"/>
                <a:ea typeface="Arial"/>
                <a:cs typeface="Arial"/>
                <a:sym typeface="Arial"/>
              </a:rPr>
              <a:t> and some are created in a </a:t>
            </a:r>
            <a:r>
              <a:rPr b="1" i="0" lang="en-US" sz="3200" u="sng" cap="none" strike="noStrike">
                <a:solidFill>
                  <a:srgbClr val="10D406"/>
                </a:solidFill>
                <a:latin typeface="Arial"/>
                <a:ea typeface="Arial"/>
                <a:cs typeface="Arial"/>
                <a:sym typeface="Arial"/>
              </a:rPr>
              <a:t>lab </a:t>
            </a: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p:txBody>
      </p:sp>
      <p:pic>
        <p:nvPicPr>
          <p:cNvPr id="285" name="Shape 285"/>
          <p:cNvPicPr preferRelativeResize="0"/>
          <p:nvPr/>
        </p:nvPicPr>
        <p:blipFill rotWithShape="1">
          <a:blip r:embed="rId3">
            <a:alphaModFix/>
          </a:blip>
          <a:srcRect b="0" l="0" r="0" t="0"/>
          <a:stretch/>
        </p:blipFill>
        <p:spPr>
          <a:xfrm>
            <a:off x="3886200" y="3505200"/>
            <a:ext cx="3657600" cy="27404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457200" y="0"/>
            <a:ext cx="8229600" cy="9906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The Metalloids</a:t>
            </a:r>
          </a:p>
        </p:txBody>
      </p:sp>
      <p:sp>
        <p:nvSpPr>
          <p:cNvPr id="291" name="Shape 291"/>
          <p:cNvSpPr txBox="1"/>
          <p:nvPr>
            <p:ph idx="1" type="body"/>
          </p:nvPr>
        </p:nvSpPr>
        <p:spPr>
          <a:xfrm>
            <a:off x="152400" y="838200"/>
            <a:ext cx="8991600" cy="5292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600" u="sng" cap="none" strike="noStrike">
                <a:solidFill>
                  <a:schemeClr val="dk1"/>
                </a:solidFill>
                <a:latin typeface="Arial"/>
                <a:ea typeface="Arial"/>
                <a:cs typeface="Arial"/>
                <a:sym typeface="Arial"/>
              </a:rPr>
              <a:t>Metalloids</a:t>
            </a:r>
            <a:r>
              <a:rPr b="1" i="0" lang="en-US" sz="3200" u="none" cap="none" strike="noStrike">
                <a:solidFill>
                  <a:srgbClr val="10D406"/>
                </a:solidFill>
                <a:latin typeface="Arial"/>
                <a:ea typeface="Arial"/>
                <a:cs typeface="Arial"/>
                <a:sym typeface="Arial"/>
              </a:rPr>
              <a:t> - Found on the </a:t>
            </a:r>
            <a:r>
              <a:rPr b="1" i="0" lang="en-US" sz="3200" u="sng" cap="none" strike="noStrike">
                <a:solidFill>
                  <a:srgbClr val="10D406"/>
                </a:solidFill>
                <a:latin typeface="Arial"/>
                <a:ea typeface="Arial"/>
                <a:cs typeface="Arial"/>
                <a:sym typeface="Arial"/>
              </a:rPr>
              <a:t>zig-zag steps</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Have properties of metals and nonmetals</a:t>
            </a:r>
          </a:p>
          <a:p>
            <a:pPr indent="-285750" lvl="1" marL="742950" marR="0" rtl="0" algn="l">
              <a:spcBef>
                <a:spcPts val="540"/>
              </a:spcBef>
              <a:spcAft>
                <a:spcPts val="0"/>
              </a:spcAft>
              <a:buClr>
                <a:schemeClr val="accent1"/>
              </a:buClr>
              <a:buSzPct val="25000"/>
              <a:buFont typeface="Noto Sans Symbols"/>
              <a:buNone/>
            </a:pPr>
            <a:r>
              <a:t/>
            </a:r>
            <a:endParaRPr b="0" i="0" sz="2700" u="none" cap="none" strike="noStrike">
              <a:solidFill>
                <a:schemeClr val="dk1"/>
              </a:solidFill>
              <a:latin typeface="Arial"/>
              <a:ea typeface="Arial"/>
              <a:cs typeface="Arial"/>
              <a:sym typeface="Arial"/>
            </a:endParaRPr>
          </a:p>
        </p:txBody>
      </p:sp>
      <p:pic>
        <p:nvPicPr>
          <p:cNvPr id="292" name="Shape 292"/>
          <p:cNvPicPr preferRelativeResize="0"/>
          <p:nvPr/>
        </p:nvPicPr>
        <p:blipFill rotWithShape="1">
          <a:blip r:embed="rId3">
            <a:alphaModFix/>
          </a:blip>
          <a:srcRect b="0" l="0" r="0" t="0"/>
          <a:stretch/>
        </p:blipFill>
        <p:spPr>
          <a:xfrm>
            <a:off x="1828800" y="3429000"/>
            <a:ext cx="4475509" cy="26333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304800" y="304800"/>
            <a:ext cx="8382000" cy="8382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The Blended Families</a:t>
            </a:r>
          </a:p>
        </p:txBody>
      </p:sp>
      <p:sp>
        <p:nvSpPr>
          <p:cNvPr id="298" name="Shape 298"/>
          <p:cNvSpPr txBox="1"/>
          <p:nvPr>
            <p:ph idx="1" type="body"/>
          </p:nvPr>
        </p:nvSpPr>
        <p:spPr>
          <a:xfrm>
            <a:off x="0" y="1219200"/>
            <a:ext cx="9144000" cy="4378325"/>
          </a:xfrm>
          <a:prstGeom prst="rect">
            <a:avLst/>
          </a:prstGeom>
          <a:noFill/>
          <a:ln>
            <a:noFill/>
          </a:ln>
        </p:spPr>
        <p:txBody>
          <a:bodyPr anchorCtr="0" anchor="t" bIns="45700" lIns="91425" rIns="91425" wrap="square" tIns="45700">
            <a:noAutofit/>
          </a:bodyPr>
          <a:lstStyle/>
          <a:p>
            <a:pPr indent="-285750" lvl="1" marL="742950" marR="0" rtl="0" algn="l">
              <a:spcBef>
                <a:spcPts val="0"/>
              </a:spcBef>
              <a:spcAft>
                <a:spcPts val="0"/>
              </a:spcAft>
              <a:buClr>
                <a:schemeClr val="accent1"/>
              </a:buClr>
              <a:buSzPct val="25000"/>
              <a:buFont typeface="Noto Sans Symbols"/>
              <a:buNone/>
            </a:pPr>
            <a:r>
              <a:rPr b="1" i="0" lang="en-US" sz="3200" u="none" cap="none" strike="noStrike">
                <a:solidFill>
                  <a:schemeClr val="dk1"/>
                </a:solidFill>
                <a:latin typeface="Arial"/>
                <a:ea typeface="Arial"/>
                <a:cs typeface="Arial"/>
                <a:sym typeface="Arial"/>
              </a:rPr>
              <a:t>They are simply named for the element at the top of the group and they contain a combination of elements.</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Boron Family = Group/Family 13 (3)</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Carbon Family = Group/Family 14 (4)</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Nitrogen Family = Group/Family 15 (5)</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Oxygen Family = Group/Family 16 (6)</a:t>
            </a:r>
          </a:p>
          <a:p>
            <a:pPr indent="-285750" lvl="1" marL="742950" marR="0" rtl="0" algn="l">
              <a:spcBef>
                <a:spcPts val="640"/>
              </a:spcBef>
              <a:spcAft>
                <a:spcPts val="0"/>
              </a:spcAft>
              <a:buClr>
                <a:schemeClr val="accent1"/>
              </a:buClr>
              <a:buSzPct val="100000"/>
              <a:buFont typeface="Noto Sans Symbols"/>
              <a:buNone/>
            </a:pPr>
            <a:r>
              <a:t/>
            </a:r>
            <a:endParaRPr b="1" i="0" sz="3200" u="none" cap="none" strike="noStrike">
              <a:solidFill>
                <a:schemeClr val="dk1"/>
              </a:solidFill>
              <a:latin typeface="Arial"/>
              <a:ea typeface="Arial"/>
              <a:cs typeface="Arial"/>
              <a:sym typeface="Arial"/>
            </a:endParaRPr>
          </a:p>
          <a:p>
            <a:pPr indent="-285750" lvl="1" marL="742950" marR="0" rtl="0" algn="l">
              <a:spcBef>
                <a:spcPts val="640"/>
              </a:spcBef>
              <a:spcAft>
                <a:spcPts val="0"/>
              </a:spcAft>
              <a:buClr>
                <a:schemeClr val="accent1"/>
              </a:buClr>
              <a:buSzPct val="25000"/>
              <a:buFont typeface="Noto Sans Symbols"/>
              <a:buNone/>
            </a:pPr>
            <a:r>
              <a:t/>
            </a:r>
            <a:endParaRPr b="1" i="0" sz="3200" u="sng" cap="none" strike="noStrike">
              <a:solidFill>
                <a:srgbClr val="10D406"/>
              </a:solidFill>
              <a:latin typeface="Arial"/>
              <a:ea typeface="Arial"/>
              <a:cs typeface="Arial"/>
              <a:sym typeface="Arial"/>
            </a:endParaRP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p:txBody>
      </p:sp>
      <p:sp>
        <p:nvSpPr>
          <p:cNvPr descr="http://9f1780.medialib.glogster.com/media/4e7649ddaaa5512dbae74ba11595576cee268e013e431ecf72076c9795f42cd7/periodic-table-families.jpg" id="299" name="Shape 299"/>
          <p:cNvSpPr/>
          <p:nvPr/>
        </p:nvSpPr>
        <p:spPr>
          <a:xfrm>
            <a:off x="155575" y="-1279525"/>
            <a:ext cx="4714875" cy="2667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http://9f1780.medialib.glogster.com/media/4e7649ddaaa5512dbae74ba11595576cee268e013e431ecf72076c9795f42cd7/periodic-table-families.jpg" id="300" name="Shape 300"/>
          <p:cNvSpPr/>
          <p:nvPr/>
        </p:nvSpPr>
        <p:spPr>
          <a:xfrm>
            <a:off x="155575" y="-144463"/>
            <a:ext cx="304800" cy="304801"/>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304800" y="0"/>
            <a:ext cx="8382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The Non-Metals</a:t>
            </a:r>
          </a:p>
        </p:txBody>
      </p:sp>
      <p:sp>
        <p:nvSpPr>
          <p:cNvPr id="306" name="Shape 306"/>
          <p:cNvSpPr txBox="1"/>
          <p:nvPr>
            <p:ph idx="1" type="body"/>
          </p:nvPr>
        </p:nvSpPr>
        <p:spPr>
          <a:xfrm>
            <a:off x="0" y="1066800"/>
            <a:ext cx="8229600" cy="4530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sng" cap="none" strike="noStrike">
                <a:solidFill>
                  <a:schemeClr val="dk1"/>
                </a:solidFill>
                <a:latin typeface="Arial"/>
                <a:ea typeface="Arial"/>
                <a:cs typeface="Arial"/>
                <a:sym typeface="Arial"/>
              </a:rPr>
              <a:t>Reactive Non-metals</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Halogens – Group/Family </a:t>
            </a:r>
            <a:r>
              <a:rPr b="1" i="0" lang="en-US" sz="3200" u="sng" cap="none" strike="noStrike">
                <a:solidFill>
                  <a:srgbClr val="10D406"/>
                </a:solidFill>
                <a:latin typeface="Arial"/>
                <a:ea typeface="Arial"/>
                <a:cs typeface="Arial"/>
                <a:sym typeface="Arial"/>
              </a:rPr>
              <a:t>17</a:t>
            </a:r>
            <a:r>
              <a:rPr b="1" i="0" lang="en-US" sz="3200" u="none" cap="none" strike="noStrike">
                <a:solidFill>
                  <a:srgbClr val="10D406"/>
                </a:solidFill>
                <a:latin typeface="Arial"/>
                <a:ea typeface="Arial"/>
                <a:cs typeface="Arial"/>
                <a:sym typeface="Arial"/>
              </a:rPr>
              <a:t> (7)</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Reactive gases; 7 valence electrons</a:t>
            </a: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p:txBody>
      </p:sp>
      <p:pic>
        <p:nvPicPr>
          <p:cNvPr descr="http://www.chem4kids.com/files/art/elem_halogen1.gif" id="307" name="Shape 307"/>
          <p:cNvPicPr preferRelativeResize="0"/>
          <p:nvPr/>
        </p:nvPicPr>
        <p:blipFill rotWithShape="1">
          <a:blip r:embed="rId3">
            <a:alphaModFix/>
          </a:blip>
          <a:srcRect b="0" l="0" r="0" t="0"/>
          <a:stretch/>
        </p:blipFill>
        <p:spPr>
          <a:xfrm>
            <a:off x="2286000" y="3505200"/>
            <a:ext cx="4419600" cy="33113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304800" y="0"/>
            <a:ext cx="8382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The Non-Metals</a:t>
            </a:r>
          </a:p>
        </p:txBody>
      </p:sp>
      <p:sp>
        <p:nvSpPr>
          <p:cNvPr id="313" name="Shape 313"/>
          <p:cNvSpPr txBox="1"/>
          <p:nvPr>
            <p:ph idx="1" type="body"/>
          </p:nvPr>
        </p:nvSpPr>
        <p:spPr>
          <a:xfrm>
            <a:off x="0" y="1066800"/>
            <a:ext cx="8229600" cy="4530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sng" cap="none" strike="noStrike">
                <a:solidFill>
                  <a:srgbClr val="000000"/>
                </a:solidFill>
                <a:latin typeface="Arial"/>
                <a:ea typeface="Arial"/>
                <a:cs typeface="Arial"/>
                <a:sym typeface="Arial"/>
              </a:rPr>
              <a:t>Non-Reactive Non-metals</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 Noble Gases – Group/Family </a:t>
            </a:r>
            <a:r>
              <a:rPr b="1" i="0" lang="en-US" sz="3200" u="sng" cap="none" strike="noStrike">
                <a:solidFill>
                  <a:srgbClr val="10D406"/>
                </a:solidFill>
                <a:latin typeface="Arial"/>
                <a:ea typeface="Arial"/>
                <a:cs typeface="Arial"/>
                <a:sym typeface="Arial"/>
              </a:rPr>
              <a:t>18</a:t>
            </a:r>
            <a:r>
              <a:rPr b="1" i="0" lang="en-US" sz="3200" u="none" cap="none" strike="noStrike">
                <a:solidFill>
                  <a:srgbClr val="10D406"/>
                </a:solidFill>
                <a:latin typeface="Arial"/>
                <a:ea typeface="Arial"/>
                <a:cs typeface="Arial"/>
                <a:sym typeface="Arial"/>
              </a:rPr>
              <a:t> (8)</a:t>
            </a:r>
          </a:p>
          <a:p>
            <a:pPr indent="-285750" lvl="1" marL="74295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 Inert; full valence shell</a:t>
            </a: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a:p>
            <a:pPr indent="-228600" lvl="3" marL="160020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Arial"/>
              <a:ea typeface="Arial"/>
              <a:cs typeface="Arial"/>
              <a:sym typeface="Arial"/>
            </a:endParaRPr>
          </a:p>
        </p:txBody>
      </p:sp>
      <p:pic>
        <p:nvPicPr>
          <p:cNvPr descr="http://www.chem4kids.com/files/art/elem_inertgas1.gif" id="314" name="Shape 314"/>
          <p:cNvPicPr preferRelativeResize="0"/>
          <p:nvPr/>
        </p:nvPicPr>
        <p:blipFill rotWithShape="1">
          <a:blip r:embed="rId3">
            <a:alphaModFix/>
          </a:blip>
          <a:srcRect b="0" l="0" r="0" t="0"/>
          <a:stretch/>
        </p:blipFill>
        <p:spPr>
          <a:xfrm>
            <a:off x="2362200" y="3429000"/>
            <a:ext cx="4572000" cy="34255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457200" y="274638"/>
            <a:ext cx="8229600" cy="792162"/>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3800" u="none" cap="none" strike="noStrike">
                <a:solidFill>
                  <a:schemeClr val="dk2"/>
                </a:solidFill>
                <a:latin typeface="Arial"/>
                <a:ea typeface="Arial"/>
                <a:cs typeface="Arial"/>
                <a:sym typeface="Arial"/>
              </a:rPr>
              <a:t>Color &amp; Label Your Periodic Table</a:t>
            </a:r>
          </a:p>
        </p:txBody>
      </p:sp>
      <p:sp>
        <p:nvSpPr>
          <p:cNvPr id="321" name="Shape 321"/>
          <p:cNvSpPr txBox="1"/>
          <p:nvPr>
            <p:ph idx="1" type="body"/>
          </p:nvPr>
        </p:nvSpPr>
        <p:spPr>
          <a:xfrm>
            <a:off x="457200" y="1600200"/>
            <a:ext cx="8229600" cy="4530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None/>
            </a:pPr>
            <a:r>
              <a:t/>
            </a:r>
            <a:endParaRPr b="0" i="0" sz="3200" u="none" cap="none" strike="noStrike">
              <a:solidFill>
                <a:schemeClr val="dk1"/>
              </a:solidFill>
              <a:latin typeface="Arial"/>
              <a:ea typeface="Arial"/>
              <a:cs typeface="Arial"/>
              <a:sym typeface="Arial"/>
            </a:endParaRPr>
          </a:p>
        </p:txBody>
      </p:sp>
      <p:pic>
        <p:nvPicPr>
          <p:cNvPr descr="http://ycphysicalscience2010-2011.wikispaces.com/file/view/periodic_table_families.gif/206989954/849x429/periodic_table_families.gif" id="322" name="Shape 322"/>
          <p:cNvPicPr preferRelativeResize="0"/>
          <p:nvPr/>
        </p:nvPicPr>
        <p:blipFill rotWithShape="1">
          <a:blip r:embed="rId3">
            <a:alphaModFix/>
          </a:blip>
          <a:srcRect b="0" l="0" r="0" t="0"/>
          <a:stretch/>
        </p:blipFill>
        <p:spPr>
          <a:xfrm>
            <a:off x="152400" y="1371600"/>
            <a:ext cx="8969795" cy="5320265"/>
          </a:xfrm>
          <a:prstGeom prst="rect">
            <a:avLst/>
          </a:prstGeom>
          <a:noFill/>
          <a:ln>
            <a:noFill/>
          </a:ln>
        </p:spPr>
      </p:pic>
      <p:sp>
        <p:nvSpPr>
          <p:cNvPr id="323" name="Shape 323"/>
          <p:cNvSpPr/>
          <p:nvPr/>
        </p:nvSpPr>
        <p:spPr>
          <a:xfrm>
            <a:off x="228600" y="1371600"/>
            <a:ext cx="533400" cy="609600"/>
          </a:xfrm>
          <a:prstGeom prst="rect">
            <a:avLst/>
          </a:prstGeom>
          <a:solidFill>
            <a:schemeClr val="lt1"/>
          </a:solidFill>
          <a:ln cap="flat" cmpd="sng" w="28575">
            <a:solidFill>
              <a:schemeClr val="dk1"/>
            </a:solidFill>
            <a:prstDash val="solid"/>
            <a:round/>
            <a:headEnd len="med" w="med" type="none"/>
            <a:tailEnd len="med" w="med" type="none"/>
          </a:ln>
          <a:effectLst>
            <a:outerShdw blurRad="40000" rotWithShape="0" dir="5400000" dist="23000">
              <a:srgbClr val="000000">
                <a:alpha val="34901"/>
              </a:srgbClr>
            </a:outerShdw>
          </a:effectLst>
        </p:spPr>
        <p:txBody>
          <a:bodyPr anchorCtr="0" anchor="ctr" bIns="45700" lIns="91425"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24" name="Shape 324"/>
          <p:cNvCxnSpPr/>
          <p:nvPr/>
        </p:nvCxnSpPr>
        <p:spPr>
          <a:xfrm flipH="1">
            <a:off x="914400" y="1600200"/>
            <a:ext cx="1219200" cy="76200"/>
          </a:xfrm>
          <a:prstGeom prst="straightConnector1">
            <a:avLst/>
          </a:prstGeom>
          <a:noFill/>
          <a:ln cap="flat" cmpd="sng" w="38100">
            <a:solidFill>
              <a:schemeClr val="dk1"/>
            </a:solidFill>
            <a:prstDash val="solid"/>
            <a:round/>
            <a:headEnd len="med" w="med" type="none"/>
            <a:tailEnd len="lg" w="lg" type="triangle"/>
          </a:ln>
        </p:spPr>
      </p:cxnSp>
      <p:sp>
        <p:nvSpPr>
          <p:cNvPr id="325" name="Shape 325"/>
          <p:cNvSpPr txBox="1"/>
          <p:nvPr/>
        </p:nvSpPr>
        <p:spPr>
          <a:xfrm>
            <a:off x="2133600" y="1371600"/>
            <a:ext cx="1828800" cy="381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Hydrogen</a:t>
            </a:r>
          </a:p>
        </p:txBody>
      </p:sp>
      <p:sp>
        <p:nvSpPr>
          <p:cNvPr id="326" name="Shape 326"/>
          <p:cNvSpPr txBox="1"/>
          <p:nvPr/>
        </p:nvSpPr>
        <p:spPr>
          <a:xfrm>
            <a:off x="304800" y="1524000"/>
            <a:ext cx="3048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H</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228600" y="274638"/>
            <a:ext cx="86868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6000" u="sng" cap="none" strike="noStrike">
                <a:solidFill>
                  <a:schemeClr val="dk2"/>
                </a:solidFill>
                <a:latin typeface="Meddon"/>
                <a:ea typeface="Meddon"/>
                <a:cs typeface="Meddon"/>
                <a:sym typeface="Meddon"/>
              </a:rPr>
              <a:t>Knights of the Periodic Table</a:t>
            </a:r>
          </a:p>
        </p:txBody>
      </p:sp>
      <p:sp>
        <p:nvSpPr>
          <p:cNvPr id="332" name="Shape 332"/>
          <p:cNvSpPr txBox="1"/>
          <p:nvPr>
            <p:ph idx="1" type="body"/>
          </p:nvPr>
        </p:nvSpPr>
        <p:spPr>
          <a:xfrm>
            <a:off x="228600" y="2057400"/>
            <a:ext cx="8686800" cy="40735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none" cap="none" strike="noStrike">
                <a:solidFill>
                  <a:schemeClr val="dk1"/>
                </a:solidFill>
                <a:latin typeface="Arial"/>
                <a:ea typeface="Arial"/>
                <a:cs typeface="Arial"/>
                <a:sym typeface="Arial"/>
              </a:rPr>
              <a:t>Listen to the story and make connections about each group/family…write the uses of each group into the chart on your note guide.</a:t>
            </a:r>
          </a:p>
          <a:p>
            <a:pPr indent="0" lvl="0" marL="0" marR="0" rtl="0" algn="l">
              <a:spcBef>
                <a:spcPts val="640"/>
              </a:spcBef>
              <a:spcAft>
                <a:spcPts val="0"/>
              </a:spcAft>
              <a:buClr>
                <a:schemeClr val="accent1"/>
              </a:buClr>
              <a:buSzPct val="25000"/>
              <a:buFont typeface="Noto Sans Symbols"/>
              <a:buNone/>
            </a:pPr>
            <a:r>
              <a:t/>
            </a:r>
            <a:endParaRPr b="1" i="0" sz="32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228600" y="274638"/>
            <a:ext cx="86868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6000" u="sng" cap="none" strike="noStrike">
                <a:solidFill>
                  <a:schemeClr val="dk2"/>
                </a:solidFill>
                <a:latin typeface="Meddon"/>
                <a:ea typeface="Meddon"/>
                <a:cs typeface="Meddon"/>
                <a:sym typeface="Meddon"/>
              </a:rPr>
              <a:t>Knights of the Periodic Table</a:t>
            </a:r>
          </a:p>
        </p:txBody>
      </p:sp>
      <p:sp>
        <p:nvSpPr>
          <p:cNvPr id="338" name="Shape 338"/>
          <p:cNvSpPr txBox="1"/>
          <p:nvPr>
            <p:ph idx="1" type="body"/>
          </p:nvPr>
        </p:nvSpPr>
        <p:spPr>
          <a:xfrm>
            <a:off x="228600" y="1447800"/>
            <a:ext cx="8686800" cy="46831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none" cap="none" strike="noStrike">
                <a:solidFill>
                  <a:schemeClr val="dk1"/>
                </a:solidFill>
                <a:latin typeface="Arial"/>
                <a:ea typeface="Arial"/>
                <a:cs typeface="Arial"/>
                <a:sym typeface="Arial"/>
              </a:rPr>
              <a:t>Once upon a time in a land far, far away, there were 3 kingdoms.  Each kingdom had it’s own royal “families,” and each family member had their own very unique personality.  Like in every family, some of them were very well behaved…and others were quite naughty, but one thing is for sure, every time the family members from different kingdoms came into contact with each other it caused quite a reaction!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228600" y="304800"/>
            <a:ext cx="8686800" cy="8382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6000" u="sng" cap="none" strike="noStrike">
                <a:solidFill>
                  <a:schemeClr val="dk2"/>
                </a:solidFill>
                <a:latin typeface="Meddon"/>
                <a:ea typeface="Meddon"/>
                <a:cs typeface="Meddon"/>
                <a:sym typeface="Meddon"/>
              </a:rPr>
              <a:t>Knights  of  the  Periodic Table </a:t>
            </a:r>
          </a:p>
        </p:txBody>
      </p:sp>
      <p:sp>
        <p:nvSpPr>
          <p:cNvPr id="344" name="Shape 344"/>
          <p:cNvSpPr txBox="1"/>
          <p:nvPr>
            <p:ph idx="1" type="body"/>
          </p:nvPr>
        </p:nvSpPr>
        <p:spPr>
          <a:xfrm>
            <a:off x="457200" y="1219200"/>
            <a:ext cx="8229600" cy="4911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25000"/>
              <a:buFont typeface="Noto Sans Symbols"/>
              <a:buNone/>
            </a:pPr>
            <a:r>
              <a:rPr b="1" i="0" lang="en-US" sz="3200" u="none" cap="none" strike="noStrike">
                <a:solidFill>
                  <a:schemeClr val="dk2"/>
                </a:solidFill>
                <a:latin typeface="Arial"/>
                <a:ea typeface="Arial"/>
                <a:cs typeface="Arial"/>
                <a:sym typeface="Arial"/>
              </a:rPr>
              <a:t>There are 3 sections or “Kingdoms” on the Periodic Table:</a:t>
            </a:r>
          </a:p>
          <a:p>
            <a:pPr indent="-342900" lvl="0" marL="342900" marR="0" rtl="0" algn="l">
              <a:spcBef>
                <a:spcPts val="640"/>
              </a:spcBef>
              <a:spcAft>
                <a:spcPts val="0"/>
              </a:spcAft>
              <a:buClr>
                <a:schemeClr val="accent1"/>
              </a:buClr>
              <a:buSzPct val="25000"/>
              <a:buFont typeface="Noto Sans Symbols"/>
              <a:buNone/>
            </a:pPr>
            <a:r>
              <a:t/>
            </a:r>
            <a:endParaRPr b="1" i="0" sz="3200" u="none" cap="none" strike="noStrike">
              <a:solidFill>
                <a:schemeClr val="dk2"/>
              </a:solidFill>
              <a:latin typeface="Arial"/>
              <a:ea typeface="Arial"/>
              <a:cs typeface="Arial"/>
              <a:sym typeface="Arial"/>
            </a:endParaRPr>
          </a:p>
          <a:p>
            <a:pPr indent="-342900" lvl="0" marL="342900" marR="0" rtl="0" algn="l">
              <a:spcBef>
                <a:spcPts val="640"/>
              </a:spcBef>
              <a:spcAft>
                <a:spcPts val="0"/>
              </a:spcAft>
              <a:buClr>
                <a:schemeClr val="accent1"/>
              </a:buClr>
              <a:buSzPct val="100000"/>
              <a:buFont typeface="Noto Sans Symbols"/>
              <a:buChar char="•"/>
            </a:pPr>
            <a:r>
              <a:rPr b="1" i="0" lang="en-US" sz="3200" u="none" cap="none" strike="noStrike">
                <a:solidFill>
                  <a:schemeClr val="dk2"/>
                </a:solidFill>
                <a:latin typeface="Arial"/>
                <a:ea typeface="Arial"/>
                <a:cs typeface="Arial"/>
                <a:sym typeface="Arial"/>
              </a:rPr>
              <a:t>Metal Kingdom =</a:t>
            </a:r>
          </a:p>
          <a:p>
            <a:pPr indent="-342900" lvl="0" marL="342900" marR="0" rtl="0" algn="l">
              <a:spcBef>
                <a:spcPts val="640"/>
              </a:spcBef>
              <a:spcAft>
                <a:spcPts val="0"/>
              </a:spcAft>
              <a:buClr>
                <a:schemeClr val="accent1"/>
              </a:buClr>
              <a:buSzPct val="100000"/>
              <a:buFont typeface="Noto Sans Symbols"/>
              <a:buChar char="•"/>
            </a:pPr>
            <a:r>
              <a:rPr b="1" i="0" lang="en-US" sz="3200" u="none" cap="none" strike="noStrike">
                <a:solidFill>
                  <a:schemeClr val="dk2"/>
                </a:solidFill>
                <a:latin typeface="Arial"/>
                <a:ea typeface="Arial"/>
                <a:cs typeface="Arial"/>
                <a:sym typeface="Arial"/>
              </a:rPr>
              <a:t>Metalloid Kingdom =</a:t>
            </a:r>
          </a:p>
          <a:p>
            <a:pPr indent="-342900" lvl="0" marL="342900" marR="0" rtl="0" algn="l">
              <a:spcBef>
                <a:spcPts val="640"/>
              </a:spcBef>
              <a:spcAft>
                <a:spcPts val="0"/>
              </a:spcAft>
              <a:buClr>
                <a:schemeClr val="accent1"/>
              </a:buClr>
              <a:buSzPct val="100000"/>
              <a:buFont typeface="Noto Sans Symbols"/>
              <a:buChar char="•"/>
            </a:pPr>
            <a:r>
              <a:rPr b="1" i="0" lang="en-US" sz="3200" u="none" cap="none" strike="noStrike">
                <a:solidFill>
                  <a:schemeClr val="dk2"/>
                </a:solidFill>
                <a:latin typeface="Arial"/>
                <a:ea typeface="Arial"/>
                <a:cs typeface="Arial"/>
                <a:sym typeface="Arial"/>
              </a:rPr>
              <a:t>Nonmetal Kingdom =</a:t>
            </a:r>
          </a:p>
          <a:p>
            <a:pPr indent="-342900" lvl="0" marL="342900" marR="0" rtl="0" algn="l">
              <a:spcBef>
                <a:spcPts val="640"/>
              </a:spcBef>
              <a:spcAft>
                <a:spcPts val="0"/>
              </a:spcAft>
              <a:buClr>
                <a:schemeClr val="accent1"/>
              </a:buClr>
              <a:buSzPct val="25000"/>
              <a:buFont typeface="Noto Sans Symbols"/>
              <a:buNone/>
            </a:pPr>
            <a:r>
              <a:t/>
            </a:r>
            <a:endParaRPr b="1" i="0" sz="3200" u="none" cap="none" strike="noStrike">
              <a:solidFill>
                <a:schemeClr val="dk2"/>
              </a:solidFill>
              <a:latin typeface="Arial"/>
              <a:ea typeface="Arial"/>
              <a:cs typeface="Arial"/>
              <a:sym typeface="Arial"/>
            </a:endParaRPr>
          </a:p>
          <a:p>
            <a:pPr indent="-342900" lvl="0" marL="342900" marR="0" rtl="0" algn="l">
              <a:spcBef>
                <a:spcPts val="560"/>
              </a:spcBef>
              <a:spcAft>
                <a:spcPts val="0"/>
              </a:spcAft>
              <a:buClr>
                <a:schemeClr val="accent1"/>
              </a:buClr>
              <a:buSzPct val="25000"/>
              <a:buFont typeface="Noto Sans Symbols"/>
              <a:buNone/>
            </a:pPr>
            <a:r>
              <a:rPr b="1" i="0" lang="en-US" sz="2800" u="none" cap="none" strike="noStrike">
                <a:solidFill>
                  <a:schemeClr val="dk2"/>
                </a:solidFill>
                <a:latin typeface="Arial"/>
                <a:ea typeface="Arial"/>
                <a:cs typeface="Arial"/>
                <a:sym typeface="Arial"/>
              </a:rPr>
              <a:t>Each character in the story is meant to represent a different group and their unique properties…</a:t>
            </a:r>
          </a:p>
          <a:p>
            <a:pPr indent="-342900" lvl="0" marL="342900" marR="0" rtl="0" algn="l">
              <a:spcBef>
                <a:spcPts val="640"/>
              </a:spcBef>
              <a:spcAft>
                <a:spcPts val="0"/>
              </a:spcAft>
              <a:buClr>
                <a:schemeClr val="accent1"/>
              </a:buClr>
              <a:buSzPct val="25000"/>
              <a:buFont typeface="Noto Sans Symbols"/>
              <a:buNone/>
            </a:pPr>
            <a:r>
              <a:t/>
            </a:r>
            <a:endParaRPr b="1" i="0" sz="3200" u="none" cap="none" strike="noStrike">
              <a:solidFill>
                <a:schemeClr val="dk2"/>
              </a:solidFill>
              <a:latin typeface="Arial"/>
              <a:ea typeface="Arial"/>
              <a:cs typeface="Arial"/>
              <a:sym typeface="Arial"/>
            </a:endParaRPr>
          </a:p>
        </p:txBody>
      </p:sp>
      <p:sp>
        <p:nvSpPr>
          <p:cNvPr id="345" name="Shape 345"/>
          <p:cNvSpPr/>
          <p:nvPr/>
        </p:nvSpPr>
        <p:spPr>
          <a:xfrm>
            <a:off x="4343400" y="2819400"/>
            <a:ext cx="609600" cy="533400"/>
          </a:xfrm>
          <a:prstGeom prst="rect">
            <a:avLst/>
          </a:prstGeom>
          <a:solidFill>
            <a:srgbClr val="FFFF00"/>
          </a:solidFill>
          <a:ln cap="flat" cmpd="sng" w="25400">
            <a:solidFill>
              <a:srgbClr val="9494BA"/>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Shape 346"/>
          <p:cNvSpPr/>
          <p:nvPr/>
        </p:nvSpPr>
        <p:spPr>
          <a:xfrm>
            <a:off x="5105400" y="3429000"/>
            <a:ext cx="533400" cy="533400"/>
          </a:xfrm>
          <a:prstGeom prst="rect">
            <a:avLst/>
          </a:prstGeom>
          <a:solidFill>
            <a:srgbClr val="FF33CC"/>
          </a:solidFill>
          <a:ln cap="flat" cmpd="sng" w="25400">
            <a:solidFill>
              <a:srgbClr val="9494BA"/>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7" name="Shape 347"/>
          <p:cNvSpPr/>
          <p:nvPr/>
        </p:nvSpPr>
        <p:spPr>
          <a:xfrm>
            <a:off x="5105400" y="4114800"/>
            <a:ext cx="533400" cy="533400"/>
          </a:xfrm>
          <a:prstGeom prst="rect">
            <a:avLst/>
          </a:prstGeom>
          <a:solidFill>
            <a:srgbClr val="10D406"/>
          </a:solidFill>
          <a:ln cap="flat" cmpd="sng" w="25400">
            <a:solidFill>
              <a:srgbClr val="9494BA"/>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74638"/>
            <a:ext cx="8229600" cy="1143000"/>
          </a:xfrm>
          <a:prstGeom prst="rect">
            <a:avLst/>
          </a:prstGeom>
        </p:spPr>
        <p:txBody>
          <a:bodyPr anchorCtr="0" anchor="ctr" bIns="91425" lIns="91425" rIns="91425" wrap="square" tIns="91425">
            <a:noAutofit/>
          </a:bodyPr>
          <a:lstStyle/>
          <a:p>
            <a:pPr lvl="0">
              <a:spcBef>
                <a:spcPts val="0"/>
              </a:spcBef>
              <a:buNone/>
            </a:pPr>
            <a:r>
              <a:rPr lang="en-US"/>
              <a:t>Review</a:t>
            </a:r>
          </a:p>
        </p:txBody>
      </p:sp>
      <p:sp>
        <p:nvSpPr>
          <p:cNvPr id="123" name="Shape 123"/>
          <p:cNvSpPr txBox="1"/>
          <p:nvPr>
            <p:ph idx="1" type="body"/>
          </p:nvPr>
        </p:nvSpPr>
        <p:spPr>
          <a:xfrm>
            <a:off x="457200" y="1616650"/>
            <a:ext cx="8229600" cy="4530600"/>
          </a:xfrm>
          <a:prstGeom prst="rect">
            <a:avLst/>
          </a:prstGeom>
        </p:spPr>
        <p:txBody>
          <a:bodyPr anchorCtr="0" anchor="t" bIns="91425" lIns="91425" rIns="91425" wrap="square" tIns="91425">
            <a:noAutofit/>
          </a:bodyPr>
          <a:lstStyle/>
          <a:p>
            <a:pPr indent="-228600" lvl="0" marL="457200" rtl="0">
              <a:spcBef>
                <a:spcPts val="0"/>
              </a:spcBef>
            </a:pPr>
            <a:r>
              <a:rPr lang="en-US"/>
              <a:t>Neutral Atoms</a:t>
            </a:r>
          </a:p>
          <a:p>
            <a:pPr indent="0" lvl="0" marL="0">
              <a:spcBef>
                <a:spcPts val="0"/>
              </a:spcBef>
              <a:buNone/>
            </a:pPr>
            <a:r>
              <a:t/>
            </a:r>
            <a:endParaRPr/>
          </a:p>
          <a:p>
            <a:pPr indent="-228600" lvl="0" marL="457200" rtl="0">
              <a:spcBef>
                <a:spcPts val="0"/>
              </a:spcBef>
            </a:pPr>
            <a:r>
              <a:rPr lang="en-US"/>
              <a:t>Ions??</a:t>
            </a:r>
          </a:p>
          <a:p>
            <a:pPr indent="0" lvl="0" marL="0">
              <a:spcBef>
                <a:spcPts val="0"/>
              </a:spcBef>
              <a:buNone/>
            </a:pPr>
            <a:r>
              <a:t/>
            </a:r>
            <a:endParaRPr/>
          </a:p>
          <a:p>
            <a:pPr indent="-228600" lvl="0" marL="457200">
              <a:spcBef>
                <a:spcPts val="0"/>
              </a:spcBef>
            </a:pPr>
            <a:r>
              <a:rPr lang="en-US"/>
              <a:t>Isotopes??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0" y="0"/>
            <a:ext cx="9144000" cy="1524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6000" u="sng" cap="none" strike="noStrike">
                <a:solidFill>
                  <a:schemeClr val="dk2"/>
                </a:solidFill>
                <a:latin typeface="Meddon"/>
                <a:ea typeface="Meddon"/>
                <a:cs typeface="Meddon"/>
                <a:sym typeface="Meddon"/>
              </a:rPr>
              <a:t>The Court Jester</a:t>
            </a:r>
          </a:p>
        </p:txBody>
      </p:sp>
      <p:sp>
        <p:nvSpPr>
          <p:cNvPr id="353" name="Shape 353"/>
          <p:cNvSpPr txBox="1"/>
          <p:nvPr>
            <p:ph idx="1" type="body"/>
          </p:nvPr>
        </p:nvSpPr>
        <p:spPr>
          <a:xfrm>
            <a:off x="228600" y="1295400"/>
            <a:ext cx="8686800" cy="48355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2400" u="none" cap="none" strike="noStrike">
                <a:solidFill>
                  <a:schemeClr val="dk1"/>
                </a:solidFill>
                <a:latin typeface="Arial"/>
                <a:ea typeface="Arial"/>
                <a:cs typeface="Arial"/>
                <a:sym typeface="Arial"/>
              </a:rPr>
              <a:t>Different from any of the other elements, this guy is a weirdo.  He is a simple minded fellow because he has no neutrons to keep him grounded.  Even though he is a bit of a loner, he is friendly and therefore bonds with people as he travels through the kingdoms.  He is useful as a solo act or along with a other entertainers.  Some say he has the answer to clean fuel and energy production in the future.</a:t>
            </a:r>
          </a:p>
        </p:txBody>
      </p:sp>
      <p:pic>
        <p:nvPicPr>
          <p:cNvPr descr="A Man Dressed In A Court Jester Halloween Costume - Royalty Free Clipart Picture" id="354" name="Shape 354"/>
          <p:cNvPicPr preferRelativeResize="0"/>
          <p:nvPr/>
        </p:nvPicPr>
        <p:blipFill rotWithShape="1">
          <a:blip r:embed="rId3">
            <a:alphaModFix/>
          </a:blip>
          <a:srcRect b="0" l="0" r="0" t="0"/>
          <a:stretch/>
        </p:blipFill>
        <p:spPr>
          <a:xfrm>
            <a:off x="6705600" y="3970420"/>
            <a:ext cx="1827124" cy="28875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0" y="457200"/>
            <a:ext cx="9144000" cy="10668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6000" u="sng" cap="none" strike="noStrike">
                <a:solidFill>
                  <a:schemeClr val="dk2"/>
                </a:solidFill>
                <a:latin typeface="Meddon"/>
                <a:ea typeface="Meddon"/>
                <a:cs typeface="Meddon"/>
                <a:sym typeface="Meddon"/>
              </a:rPr>
              <a:t>What’s  Up With  Hydrogen?</a:t>
            </a:r>
            <a:br>
              <a:rPr b="1" i="0" lang="en-US" sz="6000" u="sng" cap="none" strike="noStrike">
                <a:solidFill>
                  <a:schemeClr val="dk2"/>
                </a:solidFill>
                <a:latin typeface="Meddon"/>
                <a:ea typeface="Meddon"/>
                <a:cs typeface="Meddon"/>
                <a:sym typeface="Meddon"/>
              </a:rPr>
            </a:br>
          </a:p>
        </p:txBody>
      </p:sp>
      <p:sp>
        <p:nvSpPr>
          <p:cNvPr id="360" name="Shape 360"/>
          <p:cNvSpPr txBox="1"/>
          <p:nvPr>
            <p:ph idx="1" type="body"/>
          </p:nvPr>
        </p:nvSpPr>
        <p:spPr>
          <a:xfrm>
            <a:off x="457200" y="990600"/>
            <a:ext cx="8229600" cy="51403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none" cap="none" strike="noStrike">
                <a:solidFill>
                  <a:schemeClr val="dk1"/>
                </a:solidFill>
                <a:latin typeface="Arial"/>
                <a:ea typeface="Arial"/>
                <a:cs typeface="Arial"/>
                <a:sym typeface="Arial"/>
              </a:rPr>
              <a:t>Hydrogen the Court Jester</a:t>
            </a:r>
          </a:p>
          <a:p>
            <a:pPr indent="-285750" lvl="1" marL="742950" marR="0" rtl="0" algn="l">
              <a:spcBef>
                <a:spcPts val="540"/>
              </a:spcBef>
              <a:spcAft>
                <a:spcPts val="0"/>
              </a:spcAft>
              <a:buClr>
                <a:schemeClr val="accent1"/>
              </a:buClr>
              <a:buSzPct val="100000"/>
              <a:buFont typeface="Noto Sans Symbols"/>
              <a:buChar char="○"/>
            </a:pPr>
            <a:r>
              <a:rPr b="0" i="0" lang="en-US" sz="2700" u="none" cap="none" strike="noStrike">
                <a:solidFill>
                  <a:srgbClr val="10D406"/>
                </a:solidFill>
                <a:latin typeface="Arial"/>
                <a:ea typeface="Arial"/>
                <a:cs typeface="Arial"/>
                <a:sym typeface="Arial"/>
              </a:rPr>
              <a:t> Different from any of the other elements</a:t>
            </a:r>
          </a:p>
          <a:p>
            <a:pPr indent="-285750" lvl="1" marL="742950" marR="0" rtl="0" algn="l">
              <a:spcBef>
                <a:spcPts val="540"/>
              </a:spcBef>
              <a:spcAft>
                <a:spcPts val="0"/>
              </a:spcAft>
              <a:buClr>
                <a:schemeClr val="accent1"/>
              </a:buClr>
              <a:buSzPct val="100000"/>
              <a:buFont typeface="Noto Sans Symbols"/>
              <a:buChar char="○"/>
            </a:pPr>
            <a:r>
              <a:rPr b="0" i="0" lang="en-US" sz="2700" u="none" cap="none" strike="noStrike">
                <a:solidFill>
                  <a:srgbClr val="10D406"/>
                </a:solidFill>
                <a:latin typeface="Arial"/>
                <a:ea typeface="Arial"/>
                <a:cs typeface="Arial"/>
                <a:sym typeface="Arial"/>
              </a:rPr>
              <a:t> Nonmetal with 0 neutrons</a:t>
            </a:r>
          </a:p>
          <a:p>
            <a:pPr indent="-285750" lvl="1" marL="742950" marR="0" rtl="0" algn="l">
              <a:spcBef>
                <a:spcPts val="540"/>
              </a:spcBef>
              <a:spcAft>
                <a:spcPts val="0"/>
              </a:spcAft>
              <a:buClr>
                <a:schemeClr val="accent1"/>
              </a:buClr>
              <a:buSzPct val="100000"/>
              <a:buFont typeface="Noto Sans Symbols"/>
              <a:buChar char="○"/>
            </a:pPr>
            <a:r>
              <a:rPr b="0" i="0" lang="en-US" sz="2700" u="none" cap="none" strike="noStrike">
                <a:solidFill>
                  <a:srgbClr val="10D406"/>
                </a:solidFill>
                <a:latin typeface="Arial"/>
                <a:ea typeface="Arial"/>
                <a:cs typeface="Arial"/>
                <a:sym typeface="Arial"/>
              </a:rPr>
              <a:t> </a:t>
            </a:r>
            <a:r>
              <a:rPr b="1" i="0" lang="en-US" sz="2700" u="none" cap="none" strike="noStrike">
                <a:solidFill>
                  <a:srgbClr val="FF0000"/>
                </a:solidFill>
                <a:latin typeface="Arial"/>
                <a:ea typeface="Arial"/>
                <a:cs typeface="Arial"/>
                <a:sym typeface="Arial"/>
              </a:rPr>
              <a:t>USES:</a:t>
            </a:r>
            <a:r>
              <a:rPr b="0" i="0" lang="en-US" sz="2700" u="none" cap="none" strike="noStrike">
                <a:solidFill>
                  <a:srgbClr val="10D406"/>
                </a:solidFill>
                <a:latin typeface="Arial"/>
                <a:ea typeface="Arial"/>
                <a:cs typeface="Arial"/>
                <a:sym typeface="Arial"/>
              </a:rPr>
              <a:t>  Clean fuel/clean energy</a:t>
            </a:r>
          </a:p>
        </p:txBody>
      </p:sp>
      <p:pic>
        <p:nvPicPr>
          <p:cNvPr descr="periodic_table" id="361" name="Shape 361"/>
          <p:cNvPicPr preferRelativeResize="0"/>
          <p:nvPr/>
        </p:nvPicPr>
        <p:blipFill rotWithShape="1">
          <a:blip r:embed="rId3">
            <a:alphaModFix/>
          </a:blip>
          <a:srcRect b="0" l="0" r="0" t="0"/>
          <a:stretch/>
        </p:blipFill>
        <p:spPr>
          <a:xfrm>
            <a:off x="457200" y="3810000"/>
            <a:ext cx="4158022" cy="2738399"/>
          </a:xfrm>
          <a:prstGeom prst="rect">
            <a:avLst/>
          </a:prstGeom>
          <a:noFill/>
          <a:ln>
            <a:noFill/>
          </a:ln>
        </p:spPr>
      </p:pic>
      <p:cxnSp>
        <p:nvCxnSpPr>
          <p:cNvPr id="362" name="Shape 362"/>
          <p:cNvCxnSpPr/>
          <p:nvPr/>
        </p:nvCxnSpPr>
        <p:spPr>
          <a:xfrm rot="5400000">
            <a:off x="-190500" y="3009900"/>
            <a:ext cx="1752600" cy="1588"/>
          </a:xfrm>
          <a:prstGeom prst="straightConnector1">
            <a:avLst/>
          </a:prstGeom>
          <a:noFill/>
          <a:ln cap="flat" cmpd="sng" w="38100">
            <a:solidFill>
              <a:schemeClr val="dk2"/>
            </a:solidFill>
            <a:prstDash val="solid"/>
            <a:round/>
            <a:headEnd len="med" w="med" type="none"/>
            <a:tailEnd len="lg" w="lg" type="stealth"/>
          </a:ln>
        </p:spPr>
      </p:cxnSp>
      <p:pic>
        <p:nvPicPr>
          <p:cNvPr descr="A Man Dressed In A Court Jester Halloween Costume - Royalty Free Clipart Picture" id="363" name="Shape 363"/>
          <p:cNvPicPr preferRelativeResize="0"/>
          <p:nvPr/>
        </p:nvPicPr>
        <p:blipFill rotWithShape="1">
          <a:blip r:embed="rId4">
            <a:alphaModFix/>
          </a:blip>
          <a:srcRect b="0" l="0" r="0" t="0"/>
          <a:stretch/>
        </p:blipFill>
        <p:spPr>
          <a:xfrm>
            <a:off x="6521304" y="2945422"/>
            <a:ext cx="2360035" cy="37297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 calcmode="lin" valueType="num">
                                      <p:cBhvr additive="base">
                                        <p:cTn dur="500"/>
                                        <p:tgtEl>
                                          <p:spTgt spid="3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anim calcmode="lin" valueType="num">
                                      <p:cBhvr additive="base">
                                        <p:cTn dur="500"/>
                                        <p:tgtEl>
                                          <p:spTgt spid="36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anim calcmode="lin" valueType="num">
                                      <p:cBhvr additive="base">
                                        <p:cTn dur="500"/>
                                        <p:tgtEl>
                                          <p:spTgt spid="36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anim calcmode="lin" valueType="num">
                                      <p:cBhvr additive="base">
                                        <p:cTn dur="500"/>
                                        <p:tgtEl>
                                          <p:spTgt spid="36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152400" y="0"/>
            <a:ext cx="8839200" cy="13716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Meddon"/>
                <a:ea typeface="Meddon"/>
                <a:cs typeface="Meddon"/>
                <a:sym typeface="Meddon"/>
              </a:rPr>
              <a:t>        </a:t>
            </a:r>
            <a:r>
              <a:rPr b="1" i="0" lang="en-US" sz="4400" u="none" cap="none" strike="noStrike">
                <a:solidFill>
                  <a:schemeClr val="dk2"/>
                </a:solidFill>
                <a:latin typeface="Meddon"/>
                <a:ea typeface="Meddon"/>
                <a:cs typeface="Meddon"/>
                <a:sym typeface="Meddon"/>
              </a:rPr>
              <a:t>             </a:t>
            </a:r>
            <a:r>
              <a:rPr b="1" i="0" lang="en-US" sz="4400" u="sng" cap="none" strike="noStrike">
                <a:solidFill>
                  <a:schemeClr val="dk2"/>
                </a:solidFill>
                <a:latin typeface="Meddon"/>
                <a:ea typeface="Meddon"/>
                <a:cs typeface="Meddon"/>
                <a:sym typeface="Meddon"/>
              </a:rPr>
              <a:t>Prince AL of the Metal Kingdom</a:t>
            </a:r>
          </a:p>
        </p:txBody>
      </p:sp>
      <p:sp>
        <p:nvSpPr>
          <p:cNvPr id="369" name="Shape 369"/>
          <p:cNvSpPr txBox="1"/>
          <p:nvPr>
            <p:ph idx="1" type="body"/>
          </p:nvPr>
        </p:nvSpPr>
        <p:spPr>
          <a:xfrm>
            <a:off x="0" y="990600"/>
            <a:ext cx="9144000" cy="58674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accent1"/>
              </a:buClr>
              <a:buSzPct val="100000"/>
              <a:buFont typeface="Noto Sans Symbols"/>
              <a:buChar char="●"/>
            </a:pPr>
            <a:r>
              <a:rPr b="1" i="0" lang="en-US" sz="2400" u="none" cap="none" strike="noStrike">
                <a:solidFill>
                  <a:schemeClr val="dk1"/>
                </a:solidFill>
                <a:latin typeface="Arial"/>
                <a:ea typeface="Arial"/>
                <a:cs typeface="Arial"/>
                <a:sym typeface="Arial"/>
              </a:rPr>
              <a:t>He is one of three brothers in the metal kingdom.  He is actually a twin! He is more aggressive than his twin brother and will fight anyone and everyone to defend the family’s honor…so he says.  The real reason he is so aggressive is that he feels like his life just isn’t complete and that he is always missing something.  Prince Al is also under a lot of pressure from his family because he is skilled at so many things.  He is included in the production of foods, medicines, fertilizers and even batteries to keep his Kingdom running.  He is crucial in keeping the bodies of all of his subjects healthy and strong.</a:t>
            </a:r>
          </a:p>
          <a:p>
            <a:pPr indent="-342900" lvl="0" marL="342900" marR="0" rtl="0" algn="l">
              <a:spcBef>
                <a:spcPts val="240"/>
              </a:spcBef>
              <a:spcAft>
                <a:spcPts val="0"/>
              </a:spcAft>
              <a:buClr>
                <a:schemeClr val="accent1"/>
              </a:buClr>
              <a:buSzPct val="25000"/>
              <a:buFont typeface="Noto Sans Symbols"/>
              <a:buNone/>
            </a:pPr>
            <a:r>
              <a:t/>
            </a:r>
            <a:endParaRPr b="0" i="0" sz="12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None/>
            </a:pPr>
            <a:r>
              <a:t/>
            </a:r>
            <a:endParaRPr b="1" i="0" sz="2800" u="none" cap="none" strike="noStrike">
              <a:solidFill>
                <a:schemeClr val="dk1"/>
              </a:solidFill>
              <a:latin typeface="Arial"/>
              <a:ea typeface="Arial"/>
              <a:cs typeface="Arial"/>
              <a:sym typeface="Arial"/>
            </a:endParaRPr>
          </a:p>
        </p:txBody>
      </p:sp>
      <p:pic>
        <p:nvPicPr>
          <p:cNvPr id="370" name="Shape 370"/>
          <p:cNvPicPr preferRelativeResize="0"/>
          <p:nvPr/>
        </p:nvPicPr>
        <p:blipFill/>
        <p:spPr>
          <a:xfrm>
            <a:off x="0" y="0"/>
            <a:ext cx="1981200" cy="1676400"/>
          </a:xfrm>
          <a:prstGeom prst="rect">
            <a:avLst/>
          </a:prstGeom>
          <a:solidFill>
            <a:srgbClr val="FFFFFF"/>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152400" y="0"/>
            <a:ext cx="8839200" cy="13716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Meddon"/>
                <a:ea typeface="Meddon"/>
                <a:cs typeface="Meddon"/>
                <a:sym typeface="Meddon"/>
              </a:rPr>
              <a:t>Prince AL of the Metal Kingdom</a:t>
            </a:r>
          </a:p>
        </p:txBody>
      </p:sp>
      <p:sp>
        <p:nvSpPr>
          <p:cNvPr id="376" name="Shape 376"/>
          <p:cNvSpPr txBox="1"/>
          <p:nvPr>
            <p:ph idx="1" type="body"/>
          </p:nvPr>
        </p:nvSpPr>
        <p:spPr>
          <a:xfrm>
            <a:off x="0" y="990600"/>
            <a:ext cx="9144000" cy="58674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2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Character Description:</a:t>
            </a:r>
          </a:p>
          <a:p>
            <a:pPr indent="-285750" lvl="1" marL="742950" marR="0" rtl="0" algn="l">
              <a:spcBef>
                <a:spcPts val="480"/>
              </a:spcBef>
              <a:spcAft>
                <a:spcPts val="0"/>
              </a:spcAft>
              <a:buClr>
                <a:schemeClr val="accent1"/>
              </a:buClr>
              <a:buSzPct val="25000"/>
              <a:buFont typeface="Noto Sans Symbols"/>
              <a:buNone/>
            </a:pPr>
            <a:r>
              <a:rPr b="1" i="0" lang="en-US" sz="2400" u="none" cap="none" strike="noStrike">
                <a:solidFill>
                  <a:schemeClr val="dk1"/>
                </a:solidFill>
                <a:latin typeface="Arial"/>
                <a:ea typeface="Arial"/>
                <a:cs typeface="Arial"/>
                <a:sym typeface="Arial"/>
              </a:rPr>
              <a:t>Prince Al is very aggressive.  He fights anyone and everyone because he feels like he is missing something and wants to feel complete.</a:t>
            </a:r>
          </a:p>
          <a:p>
            <a:pPr indent="-285750" lvl="1" marL="742950" marR="0" rtl="0" algn="l">
              <a:spcBef>
                <a:spcPts val="480"/>
              </a:spcBef>
              <a:spcAft>
                <a:spcPts val="0"/>
              </a:spcAft>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Periodic Table Connection:</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Represents Group 1: Alkali Metals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Most reactive of all the metals </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1 valence electron, always looking to bond to be “happy”</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USES: </a:t>
            </a:r>
            <a:r>
              <a:rPr b="1" i="0" lang="en-US" sz="2300" u="none" cap="none" strike="noStrike">
                <a:solidFill>
                  <a:schemeClr val="dk1"/>
                </a:solidFill>
                <a:latin typeface="Arial"/>
                <a:ea typeface="Arial"/>
                <a:cs typeface="Arial"/>
                <a:sym typeface="Arial"/>
              </a:rPr>
              <a:t>Foods, medicines, fertilizers, lithium batteries</a:t>
            </a:r>
          </a:p>
          <a:p>
            <a:pPr indent="-342900" lvl="0" marL="342900" marR="0" rtl="0" algn="l">
              <a:spcBef>
                <a:spcPts val="560"/>
              </a:spcBef>
              <a:spcAft>
                <a:spcPts val="0"/>
              </a:spcAft>
              <a:buClr>
                <a:schemeClr val="accent1"/>
              </a:buClr>
              <a:buSzPct val="100000"/>
              <a:buFont typeface="Noto Sans Symbol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240"/>
              </a:spcBef>
              <a:spcAft>
                <a:spcPts val="0"/>
              </a:spcAft>
              <a:buClr>
                <a:schemeClr val="accent1"/>
              </a:buClr>
              <a:buSzPct val="100000"/>
              <a:buFont typeface="Noto Sans Symbols"/>
              <a:buChar char="●"/>
            </a:pPr>
            <a:r>
              <a:rPr b="0" i="0" lang="en-US" sz="1200" u="none" cap="none" strike="noStrike">
                <a:solidFill>
                  <a:schemeClr val="dk1"/>
                </a:solidFill>
                <a:latin typeface="Arial"/>
                <a:ea typeface="Arial"/>
                <a:cs typeface="Arial"/>
                <a:sym typeface="Arial"/>
              </a:rPr>
              <a:t> </a:t>
            </a:r>
          </a:p>
          <a:p>
            <a:pPr indent="-342900" lvl="0" marL="342900" marR="0" rtl="0" algn="l">
              <a:spcBef>
                <a:spcPts val="560"/>
              </a:spcBef>
              <a:spcAft>
                <a:spcPts val="0"/>
              </a:spcAft>
              <a:buClr>
                <a:schemeClr val="accent1"/>
              </a:buClr>
              <a:buSzPct val="100000"/>
              <a:buFont typeface="Noto Sans Symbols"/>
              <a:buNone/>
            </a:pPr>
            <a:r>
              <a:t/>
            </a:r>
            <a:endParaRPr b="1" i="0" sz="2800" u="none" cap="none" strike="noStrike">
              <a:solidFill>
                <a:schemeClr val="dk1"/>
              </a:solidFill>
              <a:latin typeface="Arial"/>
              <a:ea typeface="Arial"/>
              <a:cs typeface="Arial"/>
              <a:sym typeface="Arial"/>
            </a:endParaRPr>
          </a:p>
        </p:txBody>
      </p:sp>
      <p:pic>
        <p:nvPicPr>
          <p:cNvPr id="377" name="Shape 377"/>
          <p:cNvPicPr preferRelativeResize="0"/>
          <p:nvPr/>
        </p:nvPicPr>
        <p:blipFill/>
        <p:spPr>
          <a:xfrm>
            <a:off x="6096000" y="2895600"/>
            <a:ext cx="2514600" cy="1828800"/>
          </a:xfrm>
          <a:prstGeom prst="rect">
            <a:avLst/>
          </a:prstGeom>
          <a:solidFill>
            <a:srgbClr val="FFFFFF"/>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457200" y="0"/>
            <a:ext cx="8229600" cy="12954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Meddon"/>
                <a:ea typeface="Meddon"/>
                <a:cs typeface="Meddon"/>
                <a:sym typeface="Meddon"/>
              </a:rPr>
              <a:t>Prince ALAN of the Metal Kingdom</a:t>
            </a:r>
          </a:p>
        </p:txBody>
      </p:sp>
      <p:sp>
        <p:nvSpPr>
          <p:cNvPr id="384" name="Shape 384"/>
          <p:cNvSpPr txBox="1"/>
          <p:nvPr>
            <p:ph idx="1" type="body"/>
          </p:nvPr>
        </p:nvSpPr>
        <p:spPr>
          <a:xfrm>
            <a:off x="0" y="1447800"/>
            <a:ext cx="9144000" cy="5257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Prince Alan is Al’s twin brother.  He is also very aggressive, but not as aggressive as his twin.  He also shares the feeling of not being complete.  He is also under a lot of pressure from his family to keep the Kingdom running smoothly, and he actually assists Al with a lot of the Kingdom’s medical needs as well as the general health of all of his subjects.  But, because he has a slightly more balanced personality he is also in charge of the Kingdom’s celebrations and providing entertainment such as fireworks and flares.</a:t>
            </a:r>
          </a:p>
        </p:txBody>
      </p:sp>
      <p:pic>
        <p:nvPicPr>
          <p:cNvPr id="385" name="Shape 385"/>
          <p:cNvPicPr preferRelativeResize="0"/>
          <p:nvPr/>
        </p:nvPicPr>
        <p:blipFill/>
        <p:spPr>
          <a:xfrm>
            <a:off x="6858000" y="5257800"/>
            <a:ext cx="2286000" cy="1600200"/>
          </a:xfrm>
          <a:prstGeom prst="rect">
            <a:avLst/>
          </a:prstGeom>
          <a:solidFill>
            <a:srgbClr val="FFFFFF"/>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type="title"/>
          </p:nvPr>
        </p:nvSpPr>
        <p:spPr>
          <a:xfrm>
            <a:off x="457200" y="0"/>
            <a:ext cx="8229600" cy="12954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Meddon"/>
                <a:ea typeface="Meddon"/>
                <a:cs typeface="Meddon"/>
                <a:sym typeface="Meddon"/>
              </a:rPr>
              <a:t>Prince ALAN of the Metal Kingdom</a:t>
            </a:r>
          </a:p>
        </p:txBody>
      </p:sp>
      <p:sp>
        <p:nvSpPr>
          <p:cNvPr id="392" name="Shape 392"/>
          <p:cNvSpPr txBox="1"/>
          <p:nvPr>
            <p:ph idx="1" type="body"/>
          </p:nvPr>
        </p:nvSpPr>
        <p:spPr>
          <a:xfrm>
            <a:off x="0" y="990600"/>
            <a:ext cx="8763000" cy="57150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2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Character Description:</a:t>
            </a:r>
          </a:p>
          <a:p>
            <a:pPr indent="-285750" lvl="1" marL="742950" marR="0" rtl="0" algn="l">
              <a:spcBef>
                <a:spcPts val="460"/>
              </a:spcBef>
              <a:spcAft>
                <a:spcPts val="0"/>
              </a:spcAft>
              <a:buClr>
                <a:schemeClr val="accent1"/>
              </a:buClr>
              <a:buSzPct val="25000"/>
              <a:buFont typeface="Noto Sans Symbols"/>
              <a:buNone/>
            </a:pPr>
            <a:r>
              <a:rPr b="1" i="0" lang="en-US" sz="2300" u="none" cap="none" strike="noStrike">
                <a:solidFill>
                  <a:schemeClr val="dk1"/>
                </a:solidFill>
                <a:latin typeface="Arial"/>
                <a:ea typeface="Arial"/>
                <a:cs typeface="Arial"/>
                <a:sym typeface="Arial"/>
              </a:rPr>
              <a:t>Prince Alan is not as aggressive as his brother Al, but still likes to fight because he also feels he is missing something, and wants someone to bond with.</a:t>
            </a:r>
          </a:p>
          <a:p>
            <a:pPr indent="-285750" lvl="1" marL="742950" marR="0" rtl="0" algn="l">
              <a:spcBef>
                <a:spcPts val="460"/>
              </a:spcBef>
              <a:spcAft>
                <a:spcPts val="0"/>
              </a:spcAft>
              <a:buClr>
                <a:schemeClr val="accent1"/>
              </a:buClr>
              <a:buSzPct val="25000"/>
              <a:buFont typeface="Noto Sans Symbols"/>
              <a:buNone/>
            </a:pPr>
            <a:r>
              <a:t/>
            </a:r>
            <a:endParaRPr b="0" i="0" sz="23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Periodic Table Connection:</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Represents Group 2: Alkaline Metals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Reactive metal but not as reactive as Alkali Metals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Have 2 valence electrons, always looking to bond to be “happy”</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USES:</a:t>
            </a:r>
            <a:r>
              <a:rPr b="1" i="0" lang="en-US" sz="2300" u="none" cap="none" strike="noStrike">
                <a:solidFill>
                  <a:schemeClr val="dk1"/>
                </a:solidFill>
                <a:latin typeface="Arial"/>
                <a:ea typeface="Arial"/>
                <a:cs typeface="Arial"/>
                <a:sym typeface="Arial"/>
              </a:rPr>
              <a:t> cancer treatment &amp; medical imaging, fireworks/flares</a:t>
            </a:r>
          </a:p>
          <a:p>
            <a:pPr indent="-285750" lvl="1" marL="742950" marR="0" rtl="0" algn="l">
              <a:spcBef>
                <a:spcPts val="460"/>
              </a:spcBef>
              <a:spcAft>
                <a:spcPts val="0"/>
              </a:spcAft>
              <a:buClr>
                <a:schemeClr val="accent1"/>
              </a:buClr>
              <a:buSzPct val="100000"/>
              <a:buFont typeface="Noto Sans Symbols"/>
              <a:buNone/>
            </a:pPr>
            <a:r>
              <a:t/>
            </a:r>
            <a:endParaRPr b="0" i="0" sz="2300" u="none" cap="none" strike="noStrike">
              <a:solidFill>
                <a:schemeClr val="dk1"/>
              </a:solidFill>
              <a:latin typeface="Arial"/>
              <a:ea typeface="Arial"/>
              <a:cs typeface="Arial"/>
              <a:sym typeface="Arial"/>
            </a:endParaRPr>
          </a:p>
          <a:p>
            <a:pPr indent="-285750" lvl="1" marL="742950" marR="0" rtl="0" algn="l">
              <a:spcBef>
                <a:spcPts val="460"/>
              </a:spcBef>
              <a:spcAft>
                <a:spcPts val="0"/>
              </a:spcAft>
              <a:buClr>
                <a:schemeClr val="accent1"/>
              </a:buClr>
              <a:buSzPct val="100000"/>
              <a:buFont typeface="Noto Sans Symbols"/>
              <a:buNone/>
            </a:pPr>
            <a:r>
              <a:t/>
            </a:r>
            <a:endParaRPr b="0" i="0" sz="2300" u="none" cap="none" strike="noStrike">
              <a:solidFill>
                <a:schemeClr val="dk1"/>
              </a:solidFill>
              <a:latin typeface="Arial"/>
              <a:ea typeface="Arial"/>
              <a:cs typeface="Arial"/>
              <a:sym typeface="Arial"/>
            </a:endParaRPr>
          </a:p>
        </p:txBody>
      </p:sp>
      <p:pic>
        <p:nvPicPr>
          <p:cNvPr id="393" name="Shape 393"/>
          <p:cNvPicPr preferRelativeResize="0"/>
          <p:nvPr/>
        </p:nvPicPr>
        <p:blipFill/>
        <p:spPr>
          <a:xfrm>
            <a:off x="6705600" y="2819400"/>
            <a:ext cx="2286000" cy="1600200"/>
          </a:xfrm>
          <a:prstGeom prst="rect">
            <a:avLst/>
          </a:prstGeom>
          <a:solidFill>
            <a:srgbClr val="FFFFFF"/>
          </a:solid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pic>
        <p:nvPicPr>
          <p:cNvPr descr="http://www.pamsclipart.com/clipart_images/male_stick_figure_handyman_holding_a_hammer_with_a_bag_of_nails_0515-0911-0223-2407_SMU.jpg" id="398" name="Shape 398"/>
          <p:cNvPicPr preferRelativeResize="0"/>
          <p:nvPr/>
        </p:nvPicPr>
        <p:blipFill rotWithShape="1">
          <a:blip r:embed="rId3">
            <a:alphaModFix/>
          </a:blip>
          <a:srcRect b="0" l="0" r="0" t="0"/>
          <a:stretch/>
        </p:blipFill>
        <p:spPr>
          <a:xfrm>
            <a:off x="6705600" y="1143000"/>
            <a:ext cx="2436348" cy="3215437"/>
          </a:xfrm>
          <a:prstGeom prst="rect">
            <a:avLst/>
          </a:prstGeom>
          <a:noFill/>
          <a:ln>
            <a:noFill/>
          </a:ln>
        </p:spPr>
      </p:pic>
      <p:sp>
        <p:nvSpPr>
          <p:cNvPr id="399" name="Shape 399"/>
          <p:cNvSpPr txBox="1"/>
          <p:nvPr>
            <p:ph type="title"/>
          </p:nvPr>
        </p:nvSpPr>
        <p:spPr>
          <a:xfrm>
            <a:off x="152400" y="0"/>
            <a:ext cx="8534400" cy="12192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Meddon"/>
                <a:ea typeface="Meddon"/>
                <a:cs typeface="Meddon"/>
                <a:sym typeface="Meddon"/>
              </a:rPr>
              <a:t> Prince TRAVIS of the Metal Kingdom</a:t>
            </a:r>
          </a:p>
        </p:txBody>
      </p:sp>
      <p:sp>
        <p:nvSpPr>
          <p:cNvPr id="400" name="Shape 400"/>
          <p:cNvSpPr txBox="1"/>
          <p:nvPr>
            <p:ph idx="1" type="body"/>
          </p:nvPr>
        </p:nvSpPr>
        <p:spPr>
          <a:xfrm>
            <a:off x="0" y="1066800"/>
            <a:ext cx="7543800" cy="5486400"/>
          </a:xfrm>
          <a:prstGeom prst="rect">
            <a:avLst/>
          </a:prstGeom>
          <a:noFill/>
          <a:ln>
            <a:noFill/>
          </a:ln>
        </p:spPr>
        <p:txBody>
          <a:bodyPr anchorCtr="0" anchor="t" bIns="45700" lIns="91425" rIns="91425" wrap="square" tIns="45700">
            <a:noAutofit/>
          </a:bodyPr>
          <a:lstStyle/>
          <a:p>
            <a:pPr indent="-285750" lvl="1" marL="742950" marR="0" rtl="0" algn="l">
              <a:spcBef>
                <a:spcPts val="0"/>
              </a:spcBef>
              <a:spcAft>
                <a:spcPts val="0"/>
              </a:spcAft>
              <a:buClr>
                <a:schemeClr val="accent1"/>
              </a:buClr>
              <a:buSzPct val="25000"/>
              <a:buFont typeface="Noto Sans Symbols"/>
              <a:buNone/>
            </a:pPr>
            <a:r>
              <a:rPr b="1" i="0" lang="en-US" sz="2400" u="none" cap="none" strike="noStrike">
                <a:solidFill>
                  <a:schemeClr val="dk1"/>
                </a:solidFill>
                <a:latin typeface="Arial"/>
                <a:ea typeface="Arial"/>
                <a:cs typeface="Arial"/>
                <a:sym typeface="Arial"/>
              </a:rPr>
              <a:t>Travis, unlike his brothers is always constant and rarely changes.  He is the oldest of the three brothers and the most mature.  Even though his brothers are useful, their aggressive behavior is hard to control, and Travis is just the opposite. He is laid back and flexible and he focuses on his job as a handyman – fixing problems rather than creating them!  He works with the natural resources his Kingdom has to offer to make things like tools, jewelry, coins and items that conduct heat or electricity.  He is happy on his own, but when he does find someone to bond with the pair becomes even stronger!</a:t>
            </a:r>
          </a:p>
          <a:p>
            <a:pPr indent="-342900" lvl="0" marL="342900" marR="0" rtl="0" algn="l">
              <a:spcBef>
                <a:spcPts val="560"/>
              </a:spcBef>
              <a:spcAft>
                <a:spcPts val="0"/>
              </a:spcAft>
              <a:buClr>
                <a:schemeClr val="accent1"/>
              </a:buClr>
              <a:buSzPct val="25000"/>
              <a:buFont typeface="Noto Sans Symbol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None/>
            </a:pPr>
            <a:r>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pic>
        <p:nvPicPr>
          <p:cNvPr descr="http://www.pamsclipart.com/clipart_images/male_stick_figure_handyman_holding_a_hammer_with_a_bag_of_nails_0515-0911-0223-2407_SMU.jpg" id="405" name="Shape 405"/>
          <p:cNvPicPr preferRelativeResize="0"/>
          <p:nvPr/>
        </p:nvPicPr>
        <p:blipFill rotWithShape="1">
          <a:blip r:embed="rId3">
            <a:alphaModFix/>
          </a:blip>
          <a:srcRect b="0" l="0" r="0" t="0"/>
          <a:stretch/>
        </p:blipFill>
        <p:spPr>
          <a:xfrm>
            <a:off x="6096000" y="2057400"/>
            <a:ext cx="3045434" cy="3520237"/>
          </a:xfrm>
          <a:prstGeom prst="rect">
            <a:avLst/>
          </a:prstGeom>
          <a:noFill/>
          <a:ln>
            <a:noFill/>
          </a:ln>
        </p:spPr>
      </p:pic>
      <p:sp>
        <p:nvSpPr>
          <p:cNvPr id="406" name="Shape 406"/>
          <p:cNvSpPr txBox="1"/>
          <p:nvPr>
            <p:ph type="title"/>
          </p:nvPr>
        </p:nvSpPr>
        <p:spPr>
          <a:xfrm>
            <a:off x="152400" y="0"/>
            <a:ext cx="8534400" cy="12192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Meddon"/>
                <a:ea typeface="Meddon"/>
                <a:cs typeface="Meddon"/>
                <a:sym typeface="Meddon"/>
              </a:rPr>
              <a:t> Prince TRAVIS of the Metal Kingdom</a:t>
            </a:r>
          </a:p>
        </p:txBody>
      </p:sp>
      <p:sp>
        <p:nvSpPr>
          <p:cNvPr id="407" name="Shape 407"/>
          <p:cNvSpPr txBox="1"/>
          <p:nvPr>
            <p:ph idx="1" type="body"/>
          </p:nvPr>
        </p:nvSpPr>
        <p:spPr>
          <a:xfrm>
            <a:off x="0" y="1295400"/>
            <a:ext cx="6858000" cy="5257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Character Description:</a:t>
            </a:r>
          </a:p>
          <a:p>
            <a:pPr indent="-285750" lvl="1" marL="742950" marR="0" rtl="0" algn="l">
              <a:spcBef>
                <a:spcPts val="480"/>
              </a:spcBef>
              <a:spcAft>
                <a:spcPts val="0"/>
              </a:spcAft>
              <a:buClr>
                <a:schemeClr val="accent1"/>
              </a:buClr>
              <a:buSzPct val="25000"/>
              <a:buFont typeface="Noto Sans Symbols"/>
              <a:buNone/>
            </a:pPr>
            <a:r>
              <a:rPr b="1" i="0" lang="en-US" sz="2400" u="none" cap="none" strike="noStrike">
                <a:solidFill>
                  <a:schemeClr val="dk1"/>
                </a:solidFill>
                <a:latin typeface="Arial"/>
                <a:ea typeface="Arial"/>
                <a:cs typeface="Arial"/>
                <a:sym typeface="Arial"/>
              </a:rPr>
              <a:t>Travis, unlike his brothers is always constant and rarely changes. He is laid back and instead he focuses on his job as a handyman – fixing problems rather than creating them!</a:t>
            </a: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Periodic Table Connection:</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Represent Groups 3-12: Transition Metals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Stable &amp; do not react with most elements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Malleable, ductile &amp; good conductors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USES:</a:t>
            </a:r>
            <a:r>
              <a:rPr b="1" i="0" lang="en-US" sz="2300" u="none" cap="none" strike="noStrike">
                <a:solidFill>
                  <a:schemeClr val="dk1"/>
                </a:solidFill>
                <a:latin typeface="Arial"/>
                <a:ea typeface="Arial"/>
                <a:cs typeface="Arial"/>
                <a:sym typeface="Arial"/>
              </a:rPr>
              <a:t> combines to make alloys, used to make tools, wires, household items, jewelry etc.</a:t>
            </a:r>
          </a:p>
          <a:p>
            <a:pPr indent="-342900" lvl="0" marL="342900" marR="0" rtl="0" algn="l">
              <a:spcBef>
                <a:spcPts val="320"/>
              </a:spcBef>
              <a:spcAft>
                <a:spcPts val="0"/>
              </a:spcAft>
              <a:buClr>
                <a:schemeClr val="accent1"/>
              </a:buClr>
              <a:buSzPct val="25000"/>
              <a:buFont typeface="Noto Sans Symbols"/>
              <a:buNone/>
            </a:pPr>
            <a:r>
              <a:rPr b="1" i="0" lang="en-US" sz="1600" u="none" cap="none" strike="noStrike">
                <a:solidFill>
                  <a:schemeClr val="dk1"/>
                </a:solidFill>
                <a:latin typeface="Arial"/>
                <a:ea typeface="Arial"/>
                <a:cs typeface="Arial"/>
                <a:sym typeface="Arial"/>
              </a:rPr>
              <a:t> </a:t>
            </a:r>
          </a:p>
          <a:p>
            <a:pPr indent="-342900" lvl="0" marL="342900" marR="0" rtl="0" algn="l">
              <a:spcBef>
                <a:spcPts val="560"/>
              </a:spcBef>
              <a:spcAft>
                <a:spcPts val="0"/>
              </a:spcAft>
              <a:buClr>
                <a:schemeClr val="accent1"/>
              </a:buClr>
              <a:buSzPct val="25000"/>
              <a:buFont typeface="Noto Sans Symbol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None/>
            </a:pPr>
            <a:r>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0" y="0"/>
            <a:ext cx="9144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0" i="0" lang="en-US" sz="4400" u="sng" cap="none" strike="noStrike">
                <a:solidFill>
                  <a:schemeClr val="dk2"/>
                </a:solidFill>
                <a:latin typeface="Algerian"/>
                <a:ea typeface="Algerian"/>
                <a:cs typeface="Algerian"/>
                <a:sym typeface="Algerian"/>
              </a:rPr>
              <a:t> </a:t>
            </a:r>
            <a:r>
              <a:rPr b="1" i="0" lang="en-US" sz="4400" u="sng" cap="none" strike="noStrike">
                <a:solidFill>
                  <a:schemeClr val="dk2"/>
                </a:solidFill>
                <a:latin typeface="Meddon"/>
                <a:ea typeface="Meddon"/>
                <a:cs typeface="Meddon"/>
                <a:sym typeface="Meddon"/>
              </a:rPr>
              <a:t>Queen CYBIL of the Metalloid Kingdom</a:t>
            </a:r>
          </a:p>
        </p:txBody>
      </p:sp>
      <p:sp>
        <p:nvSpPr>
          <p:cNvPr id="413" name="Shape 413"/>
          <p:cNvSpPr txBox="1"/>
          <p:nvPr>
            <p:ph idx="1" type="body"/>
          </p:nvPr>
        </p:nvSpPr>
        <p:spPr>
          <a:xfrm>
            <a:off x="152400" y="990600"/>
            <a:ext cx="7239000" cy="58674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2400" u="none" cap="none" strike="noStrike">
                <a:solidFill>
                  <a:schemeClr val="dk1"/>
                </a:solidFill>
                <a:latin typeface="Arial"/>
                <a:ea typeface="Arial"/>
                <a:cs typeface="Arial"/>
                <a:sym typeface="Arial"/>
              </a:rPr>
              <a:t>Queen Cybil is an interesting character, she has what we call a split-personality.  Sometimes she acts like a “girly girl” and sometimes she acts like a “tomboy.” She changes her personality based on who she is around…the princes of the Metal Kingdom, or the Princesses of the Non-metal Kingdom.  She can be quite useful, and has a talent for technology as she is often used as a semi-conductor in electronics. This talent makes her the perfect link between the Kingdoms. Because Cybil plays both sides of the Periodic Table she can be unpredictable unless you know which of her personalities you are dealing with.</a:t>
            </a:r>
          </a:p>
          <a:p>
            <a:pPr indent="-342900" lvl="0" marL="342900" marR="0" rtl="0" algn="l">
              <a:spcBef>
                <a:spcPts val="210"/>
              </a:spcBef>
              <a:spcAft>
                <a:spcPts val="0"/>
              </a:spcAft>
              <a:buClr>
                <a:schemeClr val="accent1"/>
              </a:buClr>
              <a:buSzPct val="25000"/>
              <a:buFont typeface="Noto Sans Symbols"/>
              <a:buNone/>
            </a:pPr>
            <a:r>
              <a:t/>
            </a:r>
            <a:endParaRPr b="0" i="0" sz="1050" u="none" cap="none" strike="noStrike">
              <a:solidFill>
                <a:schemeClr val="dk1"/>
              </a:solidFill>
              <a:latin typeface="Arial"/>
              <a:ea typeface="Arial"/>
              <a:cs typeface="Arial"/>
              <a:sym typeface="Arial"/>
            </a:endParaRPr>
          </a:p>
        </p:txBody>
      </p:sp>
      <p:pic>
        <p:nvPicPr>
          <p:cNvPr id="414" name="Shape 414"/>
          <p:cNvPicPr preferRelativeResize="0"/>
          <p:nvPr/>
        </p:nvPicPr>
        <p:blipFill rotWithShape="1">
          <a:blip r:embed="rId3">
            <a:alphaModFix/>
          </a:blip>
          <a:srcRect b="0" l="0" r="0" t="0"/>
          <a:stretch/>
        </p:blipFill>
        <p:spPr>
          <a:xfrm>
            <a:off x="7086600" y="914400"/>
            <a:ext cx="2049170" cy="1581537"/>
          </a:xfrm>
          <a:prstGeom prst="rect">
            <a:avLst/>
          </a:prstGeom>
          <a:noFill/>
          <a:ln>
            <a:noFill/>
          </a:ln>
        </p:spPr>
      </p:pic>
      <p:pic>
        <p:nvPicPr>
          <p:cNvPr id="415" name="Shape 415"/>
          <p:cNvPicPr preferRelativeResize="0"/>
          <p:nvPr/>
        </p:nvPicPr>
        <p:blipFill rotWithShape="1">
          <a:blip r:embed="rId4">
            <a:alphaModFix/>
          </a:blip>
          <a:srcRect b="0" l="0" r="0" t="0"/>
          <a:stretch/>
        </p:blipFill>
        <p:spPr>
          <a:xfrm>
            <a:off x="7239000" y="2895600"/>
            <a:ext cx="1902651" cy="249881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type="title"/>
          </p:nvPr>
        </p:nvSpPr>
        <p:spPr>
          <a:xfrm>
            <a:off x="0" y="0"/>
            <a:ext cx="91440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0" i="0" lang="en-US" sz="4400" u="sng" cap="none" strike="noStrike">
                <a:solidFill>
                  <a:schemeClr val="dk2"/>
                </a:solidFill>
                <a:latin typeface="Algerian"/>
                <a:ea typeface="Algerian"/>
                <a:cs typeface="Algerian"/>
                <a:sym typeface="Algerian"/>
              </a:rPr>
              <a:t> </a:t>
            </a:r>
            <a:r>
              <a:rPr b="1" i="0" lang="en-US" sz="4400" u="sng" cap="none" strike="noStrike">
                <a:solidFill>
                  <a:schemeClr val="dk2"/>
                </a:solidFill>
                <a:latin typeface="Meddon"/>
                <a:ea typeface="Meddon"/>
                <a:cs typeface="Meddon"/>
                <a:sym typeface="Meddon"/>
              </a:rPr>
              <a:t>Queen CYBIL of the Metalloid Kingdom</a:t>
            </a:r>
          </a:p>
        </p:txBody>
      </p:sp>
      <p:sp>
        <p:nvSpPr>
          <p:cNvPr id="421" name="Shape 421"/>
          <p:cNvSpPr txBox="1"/>
          <p:nvPr>
            <p:ph idx="1" type="body"/>
          </p:nvPr>
        </p:nvSpPr>
        <p:spPr>
          <a:xfrm>
            <a:off x="152400" y="1219200"/>
            <a:ext cx="6019800" cy="56388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Character Description:</a:t>
            </a:r>
          </a:p>
          <a:p>
            <a:pPr indent="-285750" lvl="1" marL="742950" marR="0" rtl="0" algn="l">
              <a:spcBef>
                <a:spcPts val="480"/>
              </a:spcBef>
              <a:spcAft>
                <a:spcPts val="0"/>
              </a:spcAft>
              <a:buClr>
                <a:schemeClr val="accent1"/>
              </a:buClr>
              <a:buSzPct val="25000"/>
              <a:buFont typeface="Noto Sans Symbols"/>
              <a:buNone/>
            </a:pPr>
            <a:r>
              <a:rPr b="1" i="0" lang="en-US" sz="2400" u="none" cap="none" strike="noStrike">
                <a:solidFill>
                  <a:schemeClr val="dk1"/>
                </a:solidFill>
                <a:latin typeface="Arial"/>
                <a:ea typeface="Arial"/>
                <a:cs typeface="Arial"/>
                <a:sym typeface="Arial"/>
              </a:rPr>
              <a:t>Cybil has a split-personality: “girly girl” AND “tomboy.” She changes her personality based on who she is around –  Cybil is “two-faced”</a:t>
            </a:r>
          </a:p>
          <a:p>
            <a:pPr indent="-342900" lvl="0" marL="342900" marR="0" rtl="0" algn="l">
              <a:spcBef>
                <a:spcPts val="210"/>
              </a:spcBef>
              <a:spcAft>
                <a:spcPts val="0"/>
              </a:spcAft>
              <a:buClr>
                <a:schemeClr val="accent1"/>
              </a:buClr>
              <a:buSzPct val="25000"/>
              <a:buFont typeface="Noto Sans Symbols"/>
              <a:buNone/>
            </a:pPr>
            <a:r>
              <a:t/>
            </a:r>
            <a:endParaRPr b="0" i="0" sz="105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Periodic Table Connection:</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Have characteristics of both metals and nonmetals – zig zag steps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React differently depending on the element they react with</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USES: </a:t>
            </a:r>
            <a:r>
              <a:rPr b="1" i="0" lang="en-US" sz="2300" u="none" cap="none" strike="noStrike">
                <a:solidFill>
                  <a:schemeClr val="dk1"/>
                </a:solidFill>
                <a:latin typeface="Arial"/>
                <a:ea typeface="Arial"/>
                <a:cs typeface="Arial"/>
                <a:sym typeface="Arial"/>
              </a:rPr>
              <a:t>semiconductors in electronics (silicon)</a:t>
            </a:r>
          </a:p>
        </p:txBody>
      </p:sp>
      <p:pic>
        <p:nvPicPr>
          <p:cNvPr id="422" name="Shape 422"/>
          <p:cNvPicPr preferRelativeResize="0"/>
          <p:nvPr/>
        </p:nvPicPr>
        <p:blipFill rotWithShape="1">
          <a:blip r:embed="rId3">
            <a:alphaModFix/>
          </a:blip>
          <a:srcRect b="0" l="0" r="0" t="0"/>
          <a:stretch/>
        </p:blipFill>
        <p:spPr>
          <a:xfrm>
            <a:off x="6096000" y="1524000"/>
            <a:ext cx="2750252" cy="1961487"/>
          </a:xfrm>
          <a:prstGeom prst="rect">
            <a:avLst/>
          </a:prstGeom>
          <a:noFill/>
          <a:ln>
            <a:noFill/>
          </a:ln>
        </p:spPr>
      </p:pic>
      <p:pic>
        <p:nvPicPr>
          <p:cNvPr id="423" name="Shape 423"/>
          <p:cNvPicPr preferRelativeResize="0"/>
          <p:nvPr/>
        </p:nvPicPr>
        <p:blipFill rotWithShape="1">
          <a:blip r:embed="rId4">
            <a:alphaModFix/>
          </a:blip>
          <a:srcRect b="0" l="0" r="0" t="0"/>
          <a:stretch/>
        </p:blipFill>
        <p:spPr>
          <a:xfrm>
            <a:off x="6172200" y="3581400"/>
            <a:ext cx="2968135" cy="30308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685800" y="1219200"/>
            <a:ext cx="7772400" cy="193357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r>
              <a:rPr b="0" i="0" lang="en-US" sz="4400" u="none" cap="none" strike="noStrike">
                <a:solidFill>
                  <a:schemeClr val="dk2"/>
                </a:solidFill>
                <a:latin typeface="Arial"/>
                <a:ea typeface="Arial"/>
                <a:cs typeface="Arial"/>
                <a:sym typeface="Arial"/>
              </a:rPr>
              <a:t>Periodic Table of Elements</a:t>
            </a:r>
          </a:p>
        </p:txBody>
      </p:sp>
      <p:sp>
        <p:nvSpPr>
          <p:cNvPr id="129" name="Shape 129"/>
          <p:cNvSpPr txBox="1"/>
          <p:nvPr>
            <p:ph idx="1" type="subTitle"/>
          </p:nvPr>
        </p:nvSpPr>
        <p:spPr>
          <a:xfrm>
            <a:off x="2057400" y="3505200"/>
            <a:ext cx="6400800" cy="1752600"/>
          </a:xfrm>
          <a:prstGeom prst="rect">
            <a:avLst/>
          </a:prstGeom>
          <a:noFill/>
          <a:ln>
            <a:noFill/>
          </a:ln>
        </p:spPr>
        <p:txBody>
          <a:bodyPr anchorCtr="0" anchor="t" bIns="45700" lIns="91425" rIns="91425" wrap="square" tIns="45700">
            <a:noAutofit/>
          </a:bodyPr>
          <a:lstStyle/>
          <a:p>
            <a:pPr indent="0" lvl="0" marL="0" marR="0" rtl="0" algn="r">
              <a:spcBef>
                <a:spcPts val="0"/>
              </a:spcBef>
              <a:spcAft>
                <a:spcPts val="0"/>
              </a:spcAft>
              <a:buClr>
                <a:schemeClr val="accent1"/>
              </a:buClr>
              <a:buSzPct val="25000"/>
              <a:buFont typeface="Noto Sans Symbols"/>
              <a:buNone/>
            </a:pPr>
            <a:r>
              <a:rPr b="0" i="0" lang="en-US" sz="3200" u="none" cap="none" strike="noStrike">
                <a:solidFill>
                  <a:schemeClr val="dk1"/>
                </a:solidFill>
                <a:latin typeface="Arial"/>
                <a:ea typeface="Arial"/>
                <a:cs typeface="Arial"/>
                <a:sym typeface="Arial"/>
              </a:rPr>
              <a:t>8</a:t>
            </a:r>
            <a:r>
              <a:rPr b="0" baseline="30000" i="0" lang="en-US" sz="3200" u="none" cap="none" strike="noStrike">
                <a:solidFill>
                  <a:schemeClr val="dk1"/>
                </a:solidFill>
                <a:latin typeface="Arial"/>
                <a:ea typeface="Arial"/>
                <a:cs typeface="Arial"/>
                <a:sym typeface="Arial"/>
              </a:rPr>
              <a:t>th</a:t>
            </a:r>
            <a:r>
              <a:rPr b="0" i="0" lang="en-US" sz="3200" u="none" cap="none" strike="noStrike">
                <a:solidFill>
                  <a:schemeClr val="dk1"/>
                </a:solidFill>
                <a:latin typeface="Arial"/>
                <a:ea typeface="Arial"/>
                <a:cs typeface="Arial"/>
                <a:sym typeface="Arial"/>
              </a:rPr>
              <a:t> Grade Science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pic>
        <p:nvPicPr>
          <p:cNvPr id="428" name="Shape 428"/>
          <p:cNvPicPr preferRelativeResize="0"/>
          <p:nvPr/>
        </p:nvPicPr>
        <p:blipFill rotWithShape="1">
          <a:blip r:embed="rId3">
            <a:alphaModFix/>
          </a:blip>
          <a:srcRect b="0" l="0" r="0" t="0"/>
          <a:stretch/>
        </p:blipFill>
        <p:spPr>
          <a:xfrm>
            <a:off x="6553200" y="0"/>
            <a:ext cx="2586093" cy="1902055"/>
          </a:xfrm>
          <a:prstGeom prst="rect">
            <a:avLst/>
          </a:prstGeom>
          <a:noFill/>
          <a:ln>
            <a:noFill/>
          </a:ln>
        </p:spPr>
      </p:pic>
      <p:sp>
        <p:nvSpPr>
          <p:cNvPr id="429" name="Shape 429"/>
          <p:cNvSpPr txBox="1"/>
          <p:nvPr>
            <p:ph type="title"/>
          </p:nvPr>
        </p:nvSpPr>
        <p:spPr>
          <a:xfrm>
            <a:off x="0" y="0"/>
            <a:ext cx="9144000" cy="1524000"/>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rPr b="1" i="0" lang="en-US" sz="4400" u="sng" cap="none" strike="noStrike">
                <a:solidFill>
                  <a:schemeClr val="dk2"/>
                </a:solidFill>
                <a:latin typeface="Meddon"/>
                <a:ea typeface="Meddon"/>
                <a:cs typeface="Meddon"/>
                <a:sym typeface="Meddon"/>
              </a:rPr>
              <a:t>Princess DARLENE of the </a:t>
            </a:r>
            <a:br>
              <a:rPr b="1" i="0" lang="en-US" sz="4400" u="sng" cap="none" strike="noStrike">
                <a:solidFill>
                  <a:schemeClr val="dk2"/>
                </a:solidFill>
                <a:latin typeface="Meddon"/>
                <a:ea typeface="Meddon"/>
                <a:cs typeface="Meddon"/>
                <a:sym typeface="Meddon"/>
              </a:rPr>
            </a:br>
            <a:r>
              <a:rPr b="1" i="0" lang="en-US" sz="4400" u="sng" cap="none" strike="noStrike">
                <a:solidFill>
                  <a:schemeClr val="dk2"/>
                </a:solidFill>
                <a:latin typeface="Meddon"/>
                <a:ea typeface="Meddon"/>
                <a:cs typeface="Meddon"/>
                <a:sym typeface="Meddon"/>
              </a:rPr>
              <a:t>Non-metal Kingdom</a:t>
            </a:r>
          </a:p>
        </p:txBody>
      </p:sp>
      <p:sp>
        <p:nvSpPr>
          <p:cNvPr id="430" name="Shape 430"/>
          <p:cNvSpPr txBox="1"/>
          <p:nvPr>
            <p:ph idx="1" type="body"/>
          </p:nvPr>
        </p:nvSpPr>
        <p:spPr>
          <a:xfrm>
            <a:off x="0" y="1905000"/>
            <a:ext cx="8991600" cy="4648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2400" u="none" cap="none" strike="noStrike">
                <a:solidFill>
                  <a:schemeClr val="dk1"/>
                </a:solidFill>
                <a:latin typeface="Arial"/>
                <a:ea typeface="Arial"/>
                <a:cs typeface="Arial"/>
                <a:sym typeface="Arial"/>
              </a:rPr>
              <a:t>Princess Darlene is a drama queen because she wants to be “perfect” like her sister Nora the Noble Princess. She is very reactive and always wants the spotlight.  She feels like she is so close to being “perfect” but she just can’t quite get there. So, in an attempt to be happy Darlene loves to spend time with Prince Al of the Metal Kingdom.  When she is frustrated with his behavior she cleans, and she is known for her special cleaners and detergents.  When the two are getting along they make things like salt, but when they aren’t, the relationship can be quite toxic!</a:t>
            </a:r>
          </a:p>
          <a:p>
            <a:pPr indent="-285750" lvl="1" marL="742950" marR="0" rtl="0" algn="l">
              <a:spcBef>
                <a:spcPts val="460"/>
              </a:spcBef>
              <a:spcAft>
                <a:spcPts val="0"/>
              </a:spcAft>
              <a:buClr>
                <a:schemeClr val="accent1"/>
              </a:buClr>
              <a:buSzPct val="25000"/>
              <a:buFont typeface="Noto Sans Symbols"/>
              <a:buNone/>
            </a:pPr>
            <a:r>
              <a:t/>
            </a:r>
            <a:endParaRPr b="0" i="0" sz="2300" u="none" cap="none" strike="noStrike">
              <a:solidFill>
                <a:schemeClr val="dk1"/>
              </a:solidFill>
              <a:latin typeface="Arial"/>
              <a:ea typeface="Arial"/>
              <a:cs typeface="Arial"/>
              <a:sym typeface="Arial"/>
            </a:endParaRPr>
          </a:p>
          <a:p>
            <a:pPr indent="-285750" lvl="1" marL="742950" marR="0" rtl="0" algn="l">
              <a:spcBef>
                <a:spcPts val="460"/>
              </a:spcBef>
              <a:spcAft>
                <a:spcPts val="0"/>
              </a:spcAft>
              <a:buClr>
                <a:schemeClr val="accent1"/>
              </a:buClr>
              <a:buSzPct val="100000"/>
              <a:buFont typeface="Noto Sans Symbols"/>
              <a:buNone/>
            </a:pPr>
            <a:r>
              <a:t/>
            </a:r>
            <a:endParaRPr b="1" i="0" sz="23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pic>
        <p:nvPicPr>
          <p:cNvPr id="435" name="Shape 435"/>
          <p:cNvPicPr preferRelativeResize="0"/>
          <p:nvPr/>
        </p:nvPicPr>
        <p:blipFill rotWithShape="1">
          <a:blip r:embed="rId3">
            <a:alphaModFix/>
          </a:blip>
          <a:srcRect b="0" l="0" r="0" t="0"/>
          <a:stretch/>
        </p:blipFill>
        <p:spPr>
          <a:xfrm>
            <a:off x="6096000" y="3276600"/>
            <a:ext cx="2586093" cy="1902055"/>
          </a:xfrm>
          <a:prstGeom prst="rect">
            <a:avLst/>
          </a:prstGeom>
          <a:noFill/>
          <a:ln>
            <a:noFill/>
          </a:ln>
        </p:spPr>
      </p:pic>
      <p:sp>
        <p:nvSpPr>
          <p:cNvPr id="436" name="Shape 436"/>
          <p:cNvSpPr txBox="1"/>
          <p:nvPr>
            <p:ph type="title"/>
          </p:nvPr>
        </p:nvSpPr>
        <p:spPr>
          <a:xfrm>
            <a:off x="457200" y="0"/>
            <a:ext cx="8229600" cy="12192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0" i="0" lang="en-US" sz="4400" u="sng" cap="none" strike="noStrike">
                <a:solidFill>
                  <a:schemeClr val="dk2"/>
                </a:solidFill>
                <a:latin typeface="Algerian"/>
                <a:ea typeface="Algerian"/>
                <a:cs typeface="Algerian"/>
                <a:sym typeface="Algerian"/>
              </a:rPr>
              <a:t>Princess DARLENE of the non-metal Kingdom</a:t>
            </a:r>
          </a:p>
        </p:txBody>
      </p:sp>
      <p:sp>
        <p:nvSpPr>
          <p:cNvPr id="437" name="Shape 437"/>
          <p:cNvSpPr txBox="1"/>
          <p:nvPr>
            <p:ph idx="1" type="body"/>
          </p:nvPr>
        </p:nvSpPr>
        <p:spPr>
          <a:xfrm>
            <a:off x="0" y="990600"/>
            <a:ext cx="8458200" cy="55626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2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Character Description:</a:t>
            </a:r>
          </a:p>
          <a:p>
            <a:pPr indent="-285750" lvl="1" marL="742950" marR="0" rtl="0" algn="l">
              <a:spcBef>
                <a:spcPts val="460"/>
              </a:spcBef>
              <a:spcAft>
                <a:spcPts val="0"/>
              </a:spcAft>
              <a:buClr>
                <a:schemeClr val="accent1"/>
              </a:buClr>
              <a:buSzPct val="25000"/>
              <a:buFont typeface="Noto Sans Symbols"/>
              <a:buNone/>
            </a:pPr>
            <a:r>
              <a:rPr b="1" i="0" lang="en-US" sz="2300" u="none" cap="none" strike="noStrike">
                <a:solidFill>
                  <a:schemeClr val="dk1"/>
                </a:solidFill>
                <a:latin typeface="Arial"/>
                <a:ea typeface="Arial"/>
                <a:cs typeface="Arial"/>
                <a:sym typeface="Arial"/>
              </a:rPr>
              <a:t>Darlene is a drama queen because she wants to be “perfect” like her sister Nora the Noble Princess.  Darlene loves to spend time with Al of the metal kingdom</a:t>
            </a:r>
          </a:p>
          <a:p>
            <a:pPr indent="-285750" lvl="1" marL="742950" marR="0" rtl="0" algn="l">
              <a:spcBef>
                <a:spcPts val="460"/>
              </a:spcBef>
              <a:spcAft>
                <a:spcPts val="0"/>
              </a:spcAft>
              <a:buClr>
                <a:schemeClr val="accent1"/>
              </a:buClr>
              <a:buSzPct val="25000"/>
              <a:buFont typeface="Noto Sans Symbols"/>
              <a:buNone/>
            </a:pPr>
            <a:r>
              <a:t/>
            </a:r>
            <a:endParaRPr b="0" i="0" sz="23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Periodic Table Connection:</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Represents Group 17: Halogens</a:t>
            </a:r>
          </a:p>
          <a:p>
            <a:pPr indent="-285750" lvl="1" marL="742950" marR="0" rtl="0" algn="l">
              <a:spcBef>
                <a:spcPts val="480"/>
              </a:spcBef>
              <a:spcAft>
                <a:spcPts val="0"/>
              </a:spcAft>
              <a:buClr>
                <a:schemeClr val="accent1"/>
              </a:buClr>
              <a:buSzPct val="100000"/>
              <a:buFont typeface="Noto Sans Symbols"/>
              <a:buChar char="○"/>
            </a:pPr>
            <a:r>
              <a:rPr b="1" i="0" lang="en-US" sz="2400" u="none" cap="none" strike="noStrike">
                <a:solidFill>
                  <a:schemeClr val="dk1"/>
                </a:solidFill>
                <a:latin typeface="Arial"/>
                <a:ea typeface="Arial"/>
                <a:cs typeface="Arial"/>
                <a:sym typeface="Arial"/>
              </a:rPr>
              <a:t>Reactive nonmetals</a:t>
            </a:r>
          </a:p>
          <a:p>
            <a:pPr indent="-285750" lvl="1" marL="742950" marR="0" rtl="0" algn="l">
              <a:spcBef>
                <a:spcPts val="480"/>
              </a:spcBef>
              <a:spcAft>
                <a:spcPts val="0"/>
              </a:spcAft>
              <a:buClr>
                <a:schemeClr val="accent1"/>
              </a:buClr>
              <a:buSzPct val="100000"/>
              <a:buFont typeface="Noto Sans Symbols"/>
              <a:buChar char="○"/>
            </a:pPr>
            <a:r>
              <a:rPr b="1" i="0" lang="en-US" sz="2400" u="none" cap="none" strike="noStrike">
                <a:solidFill>
                  <a:schemeClr val="dk1"/>
                </a:solidFill>
                <a:latin typeface="Arial"/>
                <a:ea typeface="Arial"/>
                <a:cs typeface="Arial"/>
                <a:sym typeface="Arial"/>
              </a:rPr>
              <a:t>Have 7 electrons in their valence shell…so close to being “happy”</a:t>
            </a:r>
          </a:p>
          <a:p>
            <a:pPr indent="-285750" lvl="1" marL="742950" marR="0" rtl="0" algn="l">
              <a:spcBef>
                <a:spcPts val="480"/>
              </a:spcBef>
              <a:spcAft>
                <a:spcPts val="0"/>
              </a:spcAft>
              <a:buClr>
                <a:schemeClr val="accent1"/>
              </a:buClr>
              <a:buSzPct val="100000"/>
              <a:buFont typeface="Noto Sans Symbols"/>
              <a:buChar char="○"/>
            </a:pPr>
            <a:r>
              <a:rPr b="1" i="0" lang="en-US" sz="2400" u="none" cap="none" strike="noStrike">
                <a:solidFill>
                  <a:srgbClr val="FF0000"/>
                </a:solidFill>
                <a:latin typeface="Arial"/>
                <a:ea typeface="Arial"/>
                <a:cs typeface="Arial"/>
                <a:sym typeface="Arial"/>
              </a:rPr>
              <a:t>USES:</a:t>
            </a:r>
            <a:r>
              <a:rPr b="1" i="0" lang="en-US" sz="2400" u="none" cap="none" strike="noStrike">
                <a:solidFill>
                  <a:schemeClr val="dk1"/>
                </a:solidFill>
                <a:latin typeface="Arial"/>
                <a:ea typeface="Arial"/>
                <a:cs typeface="Arial"/>
                <a:sym typeface="Arial"/>
              </a:rPr>
              <a:t> detergents &amp; cleaners, halogen light bulbs</a:t>
            </a:r>
          </a:p>
          <a:p>
            <a:pPr indent="-285750" lvl="1" marL="742950" marR="0" rtl="0" algn="l">
              <a:spcBef>
                <a:spcPts val="460"/>
              </a:spcBef>
              <a:spcAft>
                <a:spcPts val="0"/>
              </a:spcAft>
              <a:buClr>
                <a:schemeClr val="accent1"/>
              </a:buClr>
              <a:buSzPct val="100000"/>
              <a:buFont typeface="Noto Sans Symbols"/>
              <a:buNone/>
            </a:pPr>
            <a:r>
              <a:t/>
            </a:r>
            <a:endParaRPr b="1" i="0" sz="23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type="title"/>
          </p:nvPr>
        </p:nvSpPr>
        <p:spPr>
          <a:xfrm>
            <a:off x="0" y="0"/>
            <a:ext cx="8839200" cy="12192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000" u="sng" cap="none" strike="noStrike">
                <a:solidFill>
                  <a:schemeClr val="dk2"/>
                </a:solidFill>
                <a:latin typeface="Meddon"/>
                <a:ea typeface="Meddon"/>
                <a:cs typeface="Meddon"/>
                <a:sym typeface="Meddon"/>
              </a:rPr>
              <a:t>Princess NORA of the Non-metal Kingdom</a:t>
            </a:r>
          </a:p>
        </p:txBody>
      </p:sp>
      <p:sp>
        <p:nvSpPr>
          <p:cNvPr id="443" name="Shape 443"/>
          <p:cNvSpPr txBox="1"/>
          <p:nvPr>
            <p:ph idx="1" type="body"/>
          </p:nvPr>
        </p:nvSpPr>
        <p:spPr>
          <a:xfrm>
            <a:off x="0" y="1524000"/>
            <a:ext cx="6705600" cy="5029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2400" u="none" cap="none" strike="noStrike">
                <a:solidFill>
                  <a:schemeClr val="dk1"/>
                </a:solidFill>
                <a:latin typeface="Arial"/>
                <a:ea typeface="Arial"/>
                <a:cs typeface="Arial"/>
                <a:sym typeface="Arial"/>
              </a:rPr>
              <a:t>Nora the Noble Princess is the perfect proper princess.  She avoids drama by sticking to herself unless she is needed to help prevent drama among others.  Some don’t like her very much because they consider her snobby for not hanging out with anyone, but she is confident in that she doesn’t need others to make her happy and in reality she has a very bright personality that can really light up her Kingdom and of course make her sister Darlene crazy with jealousy!</a:t>
            </a:r>
          </a:p>
          <a:p>
            <a:pPr indent="-285750" lvl="1" marL="742950" marR="0" rtl="0" algn="l">
              <a:spcBef>
                <a:spcPts val="480"/>
              </a:spcBef>
              <a:spcAft>
                <a:spcPts val="0"/>
              </a:spcAft>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p:txBody>
      </p:sp>
      <p:pic>
        <p:nvPicPr>
          <p:cNvPr descr="http://t2.gstatic.com/images?q=tbn:ANd9GcQqisUfa-BFtN_DVOmRL0wt4rvmGZuG_ryZmXFUtgwQFNTR_2g-sU8PzZIC" id="444" name="Shape 444">
            <a:hlinkClick r:id="rId3"/>
          </p:cNvPr>
          <p:cNvPicPr preferRelativeResize="0"/>
          <p:nvPr/>
        </p:nvPicPr>
        <p:blipFill rotWithShape="1">
          <a:blip r:embed="rId4">
            <a:alphaModFix/>
          </a:blip>
          <a:srcRect b="0" l="0" r="0" t="0"/>
          <a:stretch/>
        </p:blipFill>
        <p:spPr>
          <a:xfrm>
            <a:off x="6553200" y="2743200"/>
            <a:ext cx="2590584" cy="259058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pic>
        <p:nvPicPr>
          <p:cNvPr id="449" name="Shape 449"/>
          <p:cNvPicPr preferRelativeResize="0"/>
          <p:nvPr/>
        </p:nvPicPr>
        <p:blipFill rotWithShape="1">
          <a:blip r:embed="rId3">
            <a:alphaModFix/>
          </a:blip>
          <a:srcRect b="0" l="0" r="0" t="0"/>
          <a:stretch/>
        </p:blipFill>
        <p:spPr>
          <a:xfrm>
            <a:off x="6934200" y="1524000"/>
            <a:ext cx="2056011" cy="4197652"/>
          </a:xfrm>
          <a:prstGeom prst="rect">
            <a:avLst/>
          </a:prstGeom>
          <a:noFill/>
          <a:ln>
            <a:noFill/>
          </a:ln>
        </p:spPr>
      </p:pic>
      <p:sp>
        <p:nvSpPr>
          <p:cNvPr id="450" name="Shape 450"/>
          <p:cNvSpPr txBox="1"/>
          <p:nvPr>
            <p:ph type="title"/>
          </p:nvPr>
        </p:nvSpPr>
        <p:spPr>
          <a:xfrm>
            <a:off x="228600" y="0"/>
            <a:ext cx="8610600" cy="12192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0" i="0" lang="en-US" sz="4400" u="sng" cap="none" strike="noStrike">
                <a:solidFill>
                  <a:schemeClr val="dk2"/>
                </a:solidFill>
                <a:latin typeface="Algerian"/>
                <a:ea typeface="Algerian"/>
                <a:cs typeface="Algerian"/>
                <a:sym typeface="Algerian"/>
              </a:rPr>
              <a:t>Princess NORA of the non-metal kingdom</a:t>
            </a:r>
          </a:p>
        </p:txBody>
      </p:sp>
      <p:sp>
        <p:nvSpPr>
          <p:cNvPr id="451" name="Shape 451"/>
          <p:cNvSpPr txBox="1"/>
          <p:nvPr>
            <p:ph idx="1" type="body"/>
          </p:nvPr>
        </p:nvSpPr>
        <p:spPr>
          <a:xfrm>
            <a:off x="0" y="1143000"/>
            <a:ext cx="7315200" cy="54102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250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Character Description:</a:t>
            </a:r>
          </a:p>
          <a:p>
            <a:pPr indent="-285750" lvl="1" marL="742950" marR="0" rtl="0" algn="l">
              <a:spcBef>
                <a:spcPts val="480"/>
              </a:spcBef>
              <a:spcAft>
                <a:spcPts val="0"/>
              </a:spcAft>
              <a:buClr>
                <a:schemeClr val="accent1"/>
              </a:buClr>
              <a:buSzPct val="25000"/>
              <a:buFont typeface="Noto Sans Symbols"/>
              <a:buNone/>
            </a:pPr>
            <a:r>
              <a:rPr b="1" i="0" lang="en-US" sz="2400" u="none" cap="none" strike="noStrike">
                <a:solidFill>
                  <a:schemeClr val="dk1"/>
                </a:solidFill>
                <a:latin typeface="Arial"/>
                <a:ea typeface="Arial"/>
                <a:cs typeface="Arial"/>
                <a:sym typeface="Arial"/>
              </a:rPr>
              <a:t>Nora the noble princess is the perfect proper princess.  She avoids drama by sticking to herself unless she is needed to help prevent drama among others.</a:t>
            </a:r>
          </a:p>
          <a:p>
            <a:pPr indent="-285750" lvl="1" marL="742950" marR="0" rtl="0" algn="l">
              <a:spcBef>
                <a:spcPts val="480"/>
              </a:spcBef>
              <a:spcAft>
                <a:spcPts val="0"/>
              </a:spcAft>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chemeClr val="accent1"/>
              </a:buClr>
              <a:buSzPct val="100000"/>
              <a:buFont typeface="Noto Sans Symbols"/>
              <a:buChar char="●"/>
            </a:pPr>
            <a:r>
              <a:rPr b="1" i="0" lang="en-US" sz="2800" u="none" cap="none" strike="noStrike">
                <a:solidFill>
                  <a:schemeClr val="dk1"/>
                </a:solidFill>
                <a:latin typeface="Arial"/>
                <a:ea typeface="Arial"/>
                <a:cs typeface="Arial"/>
                <a:sym typeface="Arial"/>
              </a:rPr>
              <a:t>Periodic Table Connection:</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rgbClr val="FF0000"/>
                </a:solidFill>
                <a:latin typeface="Arial"/>
                <a:ea typeface="Arial"/>
                <a:cs typeface="Arial"/>
                <a:sym typeface="Arial"/>
              </a:rPr>
              <a:t>Represents Group 18: Noble Gases</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Do not react with other elements because their valence shell is full</a:t>
            </a:r>
          </a:p>
          <a:p>
            <a:pPr indent="-285750" lvl="1" marL="742950" marR="0" rtl="0" algn="l">
              <a:spcBef>
                <a:spcPts val="460"/>
              </a:spcBef>
              <a:spcAft>
                <a:spcPts val="0"/>
              </a:spcAft>
              <a:buClr>
                <a:schemeClr val="accent1"/>
              </a:buClr>
              <a:buSzPct val="100000"/>
              <a:buFont typeface="Noto Sans Symbols"/>
              <a:buChar char="○"/>
            </a:pPr>
            <a:r>
              <a:rPr b="1" i="0" lang="en-US" sz="2300" u="none" cap="none" strike="noStrike">
                <a:solidFill>
                  <a:schemeClr val="dk1"/>
                </a:solidFill>
                <a:latin typeface="Arial"/>
                <a:ea typeface="Arial"/>
                <a:cs typeface="Arial"/>
                <a:sym typeface="Arial"/>
              </a:rPr>
              <a:t> </a:t>
            </a:r>
            <a:r>
              <a:rPr b="1" i="0" lang="en-US" sz="2300" u="none" cap="none" strike="noStrike">
                <a:solidFill>
                  <a:srgbClr val="FF0000"/>
                </a:solidFill>
                <a:latin typeface="Arial"/>
                <a:ea typeface="Arial"/>
                <a:cs typeface="Arial"/>
                <a:sym typeface="Arial"/>
              </a:rPr>
              <a:t>USES: </a:t>
            </a:r>
            <a:r>
              <a:rPr b="1" i="0" lang="en-US" sz="2300" u="none" cap="none" strike="noStrike">
                <a:solidFill>
                  <a:schemeClr val="dk1"/>
                </a:solidFill>
                <a:latin typeface="Arial"/>
                <a:ea typeface="Arial"/>
                <a:cs typeface="Arial"/>
                <a:sym typeface="Arial"/>
              </a:rPr>
              <a:t>neon in signs, stopping chemical reactions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l">
              <a:spcBef>
                <a:spcPts val="0"/>
              </a:spcBef>
              <a:spcAft>
                <a:spcPts val="0"/>
              </a:spcAft>
              <a:buSzPct val="25000"/>
              <a:buNone/>
            </a:pPr>
            <a:r>
              <a:rPr b="1" i="0" lang="en-US" sz="5400" u="none" cap="none" strike="noStrike">
                <a:solidFill>
                  <a:schemeClr val="dk2"/>
                </a:solidFill>
                <a:latin typeface="Arial"/>
                <a:ea typeface="Arial"/>
                <a:cs typeface="Arial"/>
                <a:sym typeface="Arial"/>
              </a:rPr>
              <a:t>Turn &amp; Talk</a:t>
            </a:r>
          </a:p>
        </p:txBody>
      </p:sp>
      <p:sp>
        <p:nvSpPr>
          <p:cNvPr id="135" name="Shape 135"/>
          <p:cNvSpPr txBox="1"/>
          <p:nvPr>
            <p:ph idx="1" type="body"/>
          </p:nvPr>
        </p:nvSpPr>
        <p:spPr>
          <a:xfrm>
            <a:off x="457200" y="1600200"/>
            <a:ext cx="8229600" cy="4530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0" i="0" lang="en-US" sz="3600" u="none" cap="none" strike="noStrike">
                <a:solidFill>
                  <a:schemeClr val="dk1"/>
                </a:solidFill>
                <a:latin typeface="Arial"/>
                <a:ea typeface="Arial"/>
                <a:cs typeface="Arial"/>
                <a:sym typeface="Arial"/>
              </a:rPr>
              <a:t>What are some different ways you can organize something like your closet or the kitchen cupboards?</a:t>
            </a:r>
          </a:p>
        </p:txBody>
      </p:sp>
      <p:pic>
        <p:nvPicPr>
          <p:cNvPr id="136" name="Shape 136"/>
          <p:cNvPicPr preferRelativeResize="0"/>
          <p:nvPr/>
        </p:nvPicPr>
        <p:blipFill rotWithShape="1">
          <a:blip r:embed="rId3">
            <a:alphaModFix/>
          </a:blip>
          <a:srcRect b="0" l="0" r="0" t="0"/>
          <a:stretch/>
        </p:blipFill>
        <p:spPr>
          <a:xfrm>
            <a:off x="2590800" y="3657600"/>
            <a:ext cx="3882961" cy="2599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0" y="460500"/>
            <a:ext cx="9144000" cy="9111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lang="en-US" sz="4800" u="sng"/>
              <a:t>Trends of the Periodic Table</a:t>
            </a:r>
          </a:p>
          <a:p>
            <a:pPr indent="0" lvl="0" marL="0" marR="0" rtl="0" algn="ctr">
              <a:spcBef>
                <a:spcPts val="0"/>
              </a:spcBef>
              <a:spcAft>
                <a:spcPts val="0"/>
              </a:spcAft>
              <a:buSzPct val="25000"/>
              <a:buNone/>
            </a:pPr>
            <a:r>
              <a:t/>
            </a:r>
            <a:endParaRPr b="1" sz="4800" u="sng">
              <a:latin typeface="Meddon"/>
              <a:ea typeface="Meddon"/>
              <a:cs typeface="Meddon"/>
              <a:sym typeface="Meddon"/>
            </a:endParaRPr>
          </a:p>
        </p:txBody>
      </p:sp>
      <p:sp>
        <p:nvSpPr>
          <p:cNvPr id="142" name="Shape 142"/>
          <p:cNvSpPr txBox="1"/>
          <p:nvPr>
            <p:ph idx="1" type="body"/>
          </p:nvPr>
        </p:nvSpPr>
        <p:spPr>
          <a:xfrm>
            <a:off x="228600" y="1066800"/>
            <a:ext cx="8534400" cy="556260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25000"/>
              <a:buFont typeface="Noto Sans Symbols"/>
              <a:buNone/>
            </a:pPr>
            <a:r>
              <a:rPr b="1" i="0" lang="en-US" sz="3200" u="sng" cap="none" strike="noStrike">
                <a:solidFill>
                  <a:schemeClr val="dk1"/>
                </a:solidFill>
                <a:latin typeface="Arial"/>
                <a:ea typeface="Arial"/>
                <a:cs typeface="Arial"/>
                <a:sym typeface="Arial"/>
              </a:rPr>
              <a:t>Basic Organization</a:t>
            </a:r>
          </a:p>
          <a:p>
            <a:pPr indent="-342900" lvl="0" marL="342900" marR="0" rtl="0" algn="l">
              <a:spcBef>
                <a:spcPts val="64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The Periodic Table of Elements organizes all of the elements based on </a:t>
            </a:r>
            <a:r>
              <a:rPr b="1" i="0" lang="en-US" sz="3200" u="sng" cap="none" strike="noStrike">
                <a:solidFill>
                  <a:srgbClr val="10D406"/>
                </a:solidFill>
                <a:latin typeface="Arial"/>
                <a:ea typeface="Arial"/>
                <a:cs typeface="Arial"/>
                <a:sym typeface="Arial"/>
              </a:rPr>
              <a:t>atomic structure</a:t>
            </a:r>
            <a:r>
              <a:rPr b="1" i="0" lang="en-US" sz="3200" u="none" cap="none" strike="noStrike">
                <a:solidFill>
                  <a:srgbClr val="10D406"/>
                </a:solidFill>
                <a:latin typeface="Arial"/>
                <a:ea typeface="Arial"/>
                <a:cs typeface="Arial"/>
                <a:sym typeface="Arial"/>
              </a:rPr>
              <a:t> and </a:t>
            </a:r>
            <a:r>
              <a:rPr b="1" i="0" lang="en-US" sz="3200" u="sng" cap="none" strike="noStrike">
                <a:solidFill>
                  <a:srgbClr val="10D406"/>
                </a:solidFill>
                <a:latin typeface="Arial"/>
                <a:ea typeface="Arial"/>
                <a:cs typeface="Arial"/>
                <a:sym typeface="Arial"/>
              </a:rPr>
              <a:t>properties</a:t>
            </a:r>
            <a:r>
              <a:rPr b="1" i="0" lang="en-US" sz="3200" u="none" cap="none" strike="noStrike">
                <a:solidFill>
                  <a:srgbClr val="10D406"/>
                </a:solidFill>
                <a:latin typeface="Arial"/>
                <a:ea typeface="Arial"/>
                <a:cs typeface="Arial"/>
                <a:sym typeface="Arial"/>
              </a:rPr>
              <a:t> of the elements </a:t>
            </a:r>
          </a:p>
          <a:p>
            <a:pPr indent="-342900" lvl="0" marL="342900" marR="0" rtl="0" algn="l">
              <a:spcBef>
                <a:spcPts val="640"/>
              </a:spcBef>
              <a:spcAft>
                <a:spcPts val="0"/>
              </a:spcAft>
              <a:buClr>
                <a:schemeClr val="accent1"/>
              </a:buClr>
              <a:buSzPct val="25000"/>
              <a:buFont typeface="Noto Sans Symbols"/>
              <a:buNone/>
            </a:pPr>
            <a:r>
              <a:t/>
            </a:r>
            <a:endParaRPr b="1" i="0" sz="3200" u="none" cap="none" strike="noStrike">
              <a:solidFill>
                <a:srgbClr val="10D406"/>
              </a:solidFill>
              <a:latin typeface="Arial"/>
              <a:ea typeface="Arial"/>
              <a:cs typeface="Arial"/>
              <a:sym typeface="Arial"/>
            </a:endParaRPr>
          </a:p>
          <a:p>
            <a:pPr indent="-342900" lvl="0" marL="342900" marR="0" rtl="0" algn="l">
              <a:spcBef>
                <a:spcPts val="640"/>
              </a:spcBef>
              <a:spcAft>
                <a:spcPts val="0"/>
              </a:spcAft>
              <a:buClr>
                <a:schemeClr val="accent1"/>
              </a:buClr>
              <a:buSzPct val="25000"/>
              <a:buFont typeface="Noto Sans Symbols"/>
              <a:buNone/>
            </a:pPr>
            <a:r>
              <a:rPr b="1" i="0" lang="en-US" sz="3200" u="none" cap="none" strike="noStrike">
                <a:solidFill>
                  <a:schemeClr val="dk1"/>
                </a:solidFill>
                <a:latin typeface="Arial"/>
                <a:ea typeface="Arial"/>
                <a:cs typeface="Arial"/>
                <a:sym typeface="Arial"/>
              </a:rPr>
              <a:t> </a:t>
            </a:r>
          </a:p>
        </p:txBody>
      </p:sp>
      <p:pic>
        <p:nvPicPr>
          <p:cNvPr descr="periodic_table" id="143" name="Shape 143"/>
          <p:cNvPicPr preferRelativeResize="0"/>
          <p:nvPr/>
        </p:nvPicPr>
        <p:blipFill rotWithShape="1">
          <a:blip r:embed="rId3">
            <a:alphaModFix/>
          </a:blip>
          <a:srcRect b="0" l="0" r="0" t="0"/>
          <a:stretch/>
        </p:blipFill>
        <p:spPr>
          <a:xfrm>
            <a:off x="3048000" y="3352800"/>
            <a:ext cx="4172839" cy="31543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228600" y="274638"/>
            <a:ext cx="8458200" cy="715962"/>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Trends of the Periodic Table</a:t>
            </a:r>
          </a:p>
        </p:txBody>
      </p:sp>
      <p:sp>
        <p:nvSpPr>
          <p:cNvPr id="149" name="Shape 149"/>
          <p:cNvSpPr txBox="1"/>
          <p:nvPr>
            <p:ph idx="1" type="body"/>
          </p:nvPr>
        </p:nvSpPr>
        <p:spPr>
          <a:xfrm>
            <a:off x="0" y="1143000"/>
            <a:ext cx="9144000" cy="42259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none" cap="none" strike="noStrike">
                <a:solidFill>
                  <a:srgbClr val="10D406"/>
                </a:solidFill>
                <a:latin typeface="Arial"/>
                <a:ea typeface="Arial"/>
                <a:cs typeface="Arial"/>
                <a:sym typeface="Arial"/>
              </a:rPr>
              <a:t>Row (</a:t>
            </a:r>
            <a:r>
              <a:rPr b="1" lang="en-US">
                <a:solidFill>
                  <a:srgbClr val="10D406"/>
                </a:solidFill>
              </a:rPr>
              <a:t>horizontal)</a:t>
            </a:r>
            <a:r>
              <a:rPr b="1" i="0" lang="en-US" sz="3200" u="none" cap="none" strike="noStrike">
                <a:solidFill>
                  <a:srgbClr val="10D406"/>
                </a:solidFill>
                <a:latin typeface="Arial"/>
                <a:ea typeface="Arial"/>
                <a:cs typeface="Arial"/>
                <a:sym typeface="Arial"/>
              </a:rPr>
              <a:t> = </a:t>
            </a:r>
            <a:r>
              <a:rPr b="1" i="0" lang="en-US" sz="3200" u="sng" cap="none" strike="noStrike">
                <a:solidFill>
                  <a:srgbClr val="10D406"/>
                </a:solidFill>
                <a:latin typeface="Arial"/>
                <a:ea typeface="Arial"/>
                <a:cs typeface="Arial"/>
                <a:sym typeface="Arial"/>
              </a:rPr>
              <a:t>Period</a:t>
            </a:r>
            <a:r>
              <a:rPr b="1" i="0" lang="en-US" sz="3200" u="none" cap="none" strike="noStrike">
                <a:solidFill>
                  <a:srgbClr val="10D406"/>
                </a:solidFill>
                <a:latin typeface="Arial"/>
                <a:ea typeface="Arial"/>
                <a:cs typeface="Arial"/>
                <a:sym typeface="Arial"/>
              </a:rPr>
              <a:t> across the periodic table</a:t>
            </a:r>
          </a:p>
          <a:p>
            <a:pPr indent="-285750" lvl="1" marL="742950" marR="0" rtl="0" algn="l">
              <a:spcBef>
                <a:spcPts val="480"/>
              </a:spcBef>
              <a:spcAft>
                <a:spcPts val="0"/>
              </a:spcAft>
              <a:buClr>
                <a:schemeClr val="accent1"/>
              </a:buClr>
              <a:buSzPct val="100000"/>
              <a:buFont typeface="Noto Sans Symbols"/>
              <a:buChar char="○"/>
            </a:pPr>
            <a:r>
              <a:rPr b="1" i="0" lang="en-US" sz="2400" u="none" cap="none" strike="noStrike">
                <a:solidFill>
                  <a:srgbClr val="10D406"/>
                </a:solidFill>
                <a:latin typeface="Arial"/>
                <a:ea typeface="Arial"/>
                <a:cs typeface="Arial"/>
                <a:sym typeface="Arial"/>
              </a:rPr>
              <a:t> The elements in the same period have the same number of </a:t>
            </a:r>
            <a:r>
              <a:rPr b="1" i="0" lang="en-US" sz="2400" u="sng" cap="none" strike="noStrike">
                <a:solidFill>
                  <a:srgbClr val="10D406"/>
                </a:solidFill>
                <a:latin typeface="Arial"/>
                <a:ea typeface="Arial"/>
                <a:cs typeface="Arial"/>
                <a:sym typeface="Arial"/>
              </a:rPr>
              <a:t>electron shells</a:t>
            </a:r>
            <a:r>
              <a:rPr b="1" i="0" lang="en-US" sz="2400" u="none" cap="none" strike="noStrike">
                <a:solidFill>
                  <a:srgbClr val="10D406"/>
                </a:solidFill>
                <a:latin typeface="Arial"/>
                <a:ea typeface="Arial"/>
                <a:cs typeface="Arial"/>
                <a:sym typeface="Arial"/>
              </a:rPr>
              <a:t> </a:t>
            </a:r>
          </a:p>
          <a:p>
            <a:pPr indent="-285750" lvl="1" marL="742950" marR="0" rtl="0" algn="l">
              <a:spcBef>
                <a:spcPts val="480"/>
              </a:spcBef>
              <a:spcAft>
                <a:spcPts val="0"/>
              </a:spcAft>
              <a:buClr>
                <a:schemeClr val="accent1"/>
              </a:buClr>
              <a:buSzPct val="25000"/>
              <a:buFont typeface="Noto Sans Symbols"/>
              <a:buNone/>
            </a:pPr>
            <a:r>
              <a:t/>
            </a:r>
            <a:endParaRPr b="1" i="0" sz="2400" u="none" cap="none" strike="noStrike">
              <a:solidFill>
                <a:srgbClr val="10D406"/>
              </a:solidFill>
              <a:latin typeface="Arial"/>
              <a:ea typeface="Arial"/>
              <a:cs typeface="Arial"/>
              <a:sym typeface="Arial"/>
            </a:endParaRPr>
          </a:p>
        </p:txBody>
      </p:sp>
      <p:pic>
        <p:nvPicPr>
          <p:cNvPr descr="periodic_table" id="150" name="Shape 150"/>
          <p:cNvPicPr preferRelativeResize="0"/>
          <p:nvPr/>
        </p:nvPicPr>
        <p:blipFill rotWithShape="1">
          <a:blip r:embed="rId3">
            <a:alphaModFix/>
          </a:blip>
          <a:srcRect b="0" l="0" r="0" t="0"/>
          <a:stretch/>
        </p:blipFill>
        <p:spPr>
          <a:xfrm>
            <a:off x="1600200" y="3048000"/>
            <a:ext cx="6812601" cy="3803332"/>
          </a:xfrm>
          <a:prstGeom prst="rect">
            <a:avLst/>
          </a:prstGeom>
          <a:noFill/>
          <a:ln>
            <a:noFill/>
          </a:ln>
        </p:spPr>
      </p:pic>
      <p:cxnSp>
        <p:nvCxnSpPr>
          <p:cNvPr id="151" name="Shape 151"/>
          <p:cNvCxnSpPr/>
          <p:nvPr/>
        </p:nvCxnSpPr>
        <p:spPr>
          <a:xfrm>
            <a:off x="457200" y="4191000"/>
            <a:ext cx="1219200" cy="0"/>
          </a:xfrm>
          <a:prstGeom prst="straightConnector1">
            <a:avLst/>
          </a:prstGeom>
          <a:noFill/>
          <a:ln cap="flat" cmpd="sng" w="38100">
            <a:solidFill>
              <a:schemeClr val="dk1"/>
            </a:solidFill>
            <a:prstDash val="solid"/>
            <a:round/>
            <a:headEnd len="med" w="med" type="none"/>
            <a:tailEnd len="lg" w="lg" type="triangle"/>
          </a:ln>
        </p:spPr>
      </p:cxnSp>
      <p:cxnSp>
        <p:nvCxnSpPr>
          <p:cNvPr id="152" name="Shape 152"/>
          <p:cNvCxnSpPr/>
          <p:nvPr/>
        </p:nvCxnSpPr>
        <p:spPr>
          <a:xfrm>
            <a:off x="381000" y="3429000"/>
            <a:ext cx="1219200" cy="0"/>
          </a:xfrm>
          <a:prstGeom prst="straightConnector1">
            <a:avLst/>
          </a:prstGeom>
          <a:noFill/>
          <a:ln cap="flat" cmpd="sng" w="38100">
            <a:solidFill>
              <a:schemeClr val="dk1"/>
            </a:solidFill>
            <a:prstDash val="solid"/>
            <a:round/>
            <a:headEnd len="med" w="med" type="none"/>
            <a:tailEnd len="lg" w="lg" type="triangle"/>
          </a:ln>
        </p:spPr>
      </p:cxnSp>
      <p:cxnSp>
        <p:nvCxnSpPr>
          <p:cNvPr id="153" name="Shape 153"/>
          <p:cNvCxnSpPr/>
          <p:nvPr/>
        </p:nvCxnSpPr>
        <p:spPr>
          <a:xfrm>
            <a:off x="533400" y="4953000"/>
            <a:ext cx="1143000" cy="0"/>
          </a:xfrm>
          <a:prstGeom prst="straightConnector1">
            <a:avLst/>
          </a:prstGeom>
          <a:noFill/>
          <a:ln cap="flat" cmpd="sng" w="38100">
            <a:solidFill>
              <a:schemeClr val="dk1"/>
            </a:solidFill>
            <a:prstDash val="solid"/>
            <a:round/>
            <a:headEnd len="med" w="med" type="none"/>
            <a:tailEnd len="lg" w="lg"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8"/>
            <a:ext cx="8458200" cy="944562"/>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4800" u="sng" cap="none" strike="noStrike">
                <a:solidFill>
                  <a:schemeClr val="dk2"/>
                </a:solidFill>
              </a:rPr>
              <a:t>Trends of the Periodic Table</a:t>
            </a:r>
          </a:p>
        </p:txBody>
      </p:sp>
      <p:sp>
        <p:nvSpPr>
          <p:cNvPr id="159" name="Shape 159"/>
          <p:cNvSpPr txBox="1"/>
          <p:nvPr>
            <p:ph idx="1" type="body"/>
          </p:nvPr>
        </p:nvSpPr>
        <p:spPr>
          <a:xfrm>
            <a:off x="0" y="1143000"/>
            <a:ext cx="9144000" cy="45307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14285"/>
              <a:buFont typeface="Noto Sans Symbols"/>
              <a:buChar char="●"/>
            </a:pPr>
            <a:r>
              <a:rPr b="1" i="0" lang="en-US" sz="2800" u="none" cap="none" strike="noStrike">
                <a:solidFill>
                  <a:srgbClr val="10D406"/>
                </a:solidFill>
                <a:latin typeface="Arial"/>
                <a:ea typeface="Arial"/>
                <a:cs typeface="Arial"/>
                <a:sym typeface="Arial"/>
              </a:rPr>
              <a:t>Column</a:t>
            </a:r>
            <a:r>
              <a:rPr b="1" i="0" lang="en-US" sz="2400" u="none" cap="none" strike="noStrike">
                <a:solidFill>
                  <a:srgbClr val="10D406"/>
                </a:solidFill>
                <a:latin typeface="Arial"/>
                <a:ea typeface="Arial"/>
                <a:cs typeface="Arial"/>
                <a:sym typeface="Arial"/>
              </a:rPr>
              <a:t> = </a:t>
            </a:r>
            <a:r>
              <a:rPr b="1" i="0" lang="en-US" sz="2800" u="sng" cap="none" strike="noStrike">
                <a:solidFill>
                  <a:srgbClr val="10D406"/>
                </a:solidFill>
                <a:latin typeface="Arial"/>
                <a:ea typeface="Arial"/>
                <a:cs typeface="Arial"/>
                <a:sym typeface="Arial"/>
              </a:rPr>
              <a:t>Group/Family</a:t>
            </a:r>
            <a:r>
              <a:rPr b="1" i="0" lang="en-US" sz="3200" u="none" cap="none" strike="noStrike">
                <a:solidFill>
                  <a:srgbClr val="10D406"/>
                </a:solidFill>
                <a:latin typeface="Arial"/>
                <a:ea typeface="Arial"/>
                <a:cs typeface="Arial"/>
                <a:sym typeface="Arial"/>
              </a:rPr>
              <a:t> </a:t>
            </a:r>
            <a:r>
              <a:rPr b="1" i="0" lang="en-US" sz="2400" u="none" cap="none" strike="noStrike">
                <a:solidFill>
                  <a:srgbClr val="10D406"/>
                </a:solidFill>
                <a:latin typeface="Arial"/>
                <a:ea typeface="Arial"/>
                <a:cs typeface="Arial"/>
                <a:sym typeface="Arial"/>
              </a:rPr>
              <a:t>going down the periodic table</a:t>
            </a:r>
          </a:p>
          <a:p>
            <a:pPr indent="-285750" lvl="1" marL="742950" marR="0" rtl="0" algn="l">
              <a:spcBef>
                <a:spcPts val="480"/>
              </a:spcBef>
              <a:spcAft>
                <a:spcPts val="0"/>
              </a:spcAft>
              <a:buClr>
                <a:schemeClr val="accent1"/>
              </a:buClr>
              <a:buSzPct val="100000"/>
              <a:buFont typeface="Noto Sans Symbols"/>
              <a:buChar char="○"/>
            </a:pPr>
            <a:r>
              <a:rPr b="1" i="0" lang="en-US" sz="2400" u="none" cap="none" strike="noStrike">
                <a:solidFill>
                  <a:srgbClr val="10D406"/>
                </a:solidFill>
                <a:latin typeface="Arial"/>
                <a:ea typeface="Arial"/>
                <a:cs typeface="Arial"/>
                <a:sym typeface="Arial"/>
              </a:rPr>
              <a:t>The elements in the same group have the same number of </a:t>
            </a:r>
            <a:r>
              <a:rPr b="1" i="0" lang="en-US" sz="2400" u="sng" cap="none" strike="noStrike">
                <a:solidFill>
                  <a:srgbClr val="10D406"/>
                </a:solidFill>
                <a:latin typeface="Arial"/>
                <a:ea typeface="Arial"/>
                <a:cs typeface="Arial"/>
                <a:sym typeface="Arial"/>
              </a:rPr>
              <a:t>valence electrons</a:t>
            </a:r>
            <a:r>
              <a:rPr b="1" i="0" lang="en-US" sz="2400" u="none" cap="none" strike="noStrike">
                <a:solidFill>
                  <a:srgbClr val="10D406"/>
                </a:solidFill>
                <a:latin typeface="Arial"/>
                <a:ea typeface="Arial"/>
                <a:cs typeface="Arial"/>
                <a:sym typeface="Arial"/>
              </a:rPr>
              <a:t>…but there is a trick</a:t>
            </a:r>
          </a:p>
        </p:txBody>
      </p:sp>
      <p:pic>
        <p:nvPicPr>
          <p:cNvPr descr="periodic_table" id="160" name="Shape 160"/>
          <p:cNvPicPr preferRelativeResize="0"/>
          <p:nvPr/>
        </p:nvPicPr>
        <p:blipFill rotWithShape="1">
          <a:blip r:embed="rId3">
            <a:alphaModFix/>
          </a:blip>
          <a:srcRect b="0" l="0" r="0" t="0"/>
          <a:stretch/>
        </p:blipFill>
        <p:spPr>
          <a:xfrm>
            <a:off x="1600200" y="3307542"/>
            <a:ext cx="6391573" cy="3544245"/>
          </a:xfrm>
          <a:prstGeom prst="rect">
            <a:avLst/>
          </a:prstGeom>
          <a:noFill/>
          <a:ln>
            <a:noFill/>
          </a:ln>
        </p:spPr>
      </p:pic>
      <p:cxnSp>
        <p:nvCxnSpPr>
          <p:cNvPr id="161" name="Shape 161"/>
          <p:cNvCxnSpPr/>
          <p:nvPr/>
        </p:nvCxnSpPr>
        <p:spPr>
          <a:xfrm>
            <a:off x="7315200" y="3048000"/>
            <a:ext cx="0" cy="609600"/>
          </a:xfrm>
          <a:prstGeom prst="straightConnector1">
            <a:avLst/>
          </a:prstGeom>
          <a:noFill/>
          <a:ln cap="flat" cmpd="sng" w="38100">
            <a:solidFill>
              <a:schemeClr val="dk1"/>
            </a:solidFill>
            <a:prstDash val="solid"/>
            <a:round/>
            <a:headEnd len="med" w="med" type="none"/>
            <a:tailEnd len="lg" w="lg" type="triangle"/>
          </a:ln>
        </p:spPr>
      </p:cxnSp>
      <p:cxnSp>
        <p:nvCxnSpPr>
          <p:cNvPr id="162" name="Shape 162"/>
          <p:cNvCxnSpPr/>
          <p:nvPr/>
        </p:nvCxnSpPr>
        <p:spPr>
          <a:xfrm>
            <a:off x="2286000" y="2971800"/>
            <a:ext cx="0" cy="685800"/>
          </a:xfrm>
          <a:prstGeom prst="straightConnector1">
            <a:avLst/>
          </a:prstGeom>
          <a:noFill/>
          <a:ln cap="flat" cmpd="sng" w="38100">
            <a:solidFill>
              <a:schemeClr val="dk1"/>
            </a:solidFill>
            <a:prstDash val="solid"/>
            <a:round/>
            <a:headEnd len="med" w="med" type="none"/>
            <a:tailEnd len="lg" w="lg" type="triangle"/>
          </a:ln>
        </p:spPr>
      </p:cxnSp>
      <p:cxnSp>
        <p:nvCxnSpPr>
          <p:cNvPr id="163" name="Shape 163"/>
          <p:cNvCxnSpPr/>
          <p:nvPr/>
        </p:nvCxnSpPr>
        <p:spPr>
          <a:xfrm>
            <a:off x="7696200" y="2743200"/>
            <a:ext cx="0" cy="609600"/>
          </a:xfrm>
          <a:prstGeom prst="straightConnector1">
            <a:avLst/>
          </a:prstGeom>
          <a:noFill/>
          <a:ln cap="flat" cmpd="sng" w="38100">
            <a:solidFill>
              <a:schemeClr val="dk1"/>
            </a:solidFill>
            <a:prstDash val="solid"/>
            <a:round/>
            <a:headEnd len="med" w="med" type="none"/>
            <a:tailEnd len="lg" w="lg" type="triangle"/>
          </a:ln>
        </p:spPr>
      </p:cxnSp>
      <p:cxnSp>
        <p:nvCxnSpPr>
          <p:cNvPr id="164" name="Shape 164"/>
          <p:cNvCxnSpPr/>
          <p:nvPr/>
        </p:nvCxnSpPr>
        <p:spPr>
          <a:xfrm>
            <a:off x="7010400" y="3048000"/>
            <a:ext cx="0" cy="609600"/>
          </a:xfrm>
          <a:prstGeom prst="straightConnector1">
            <a:avLst/>
          </a:prstGeom>
          <a:noFill/>
          <a:ln cap="flat" cmpd="sng" w="38100">
            <a:solidFill>
              <a:schemeClr val="dk1"/>
            </a:solidFill>
            <a:prstDash val="solid"/>
            <a:round/>
            <a:headEnd len="med" w="med" type="none"/>
            <a:tailEnd len="lg" w="lg" type="triangle"/>
          </a:ln>
        </p:spPr>
      </p:cxnSp>
      <p:cxnSp>
        <p:nvCxnSpPr>
          <p:cNvPr id="165" name="Shape 165"/>
          <p:cNvCxnSpPr/>
          <p:nvPr/>
        </p:nvCxnSpPr>
        <p:spPr>
          <a:xfrm>
            <a:off x="6629400" y="3048000"/>
            <a:ext cx="0" cy="609600"/>
          </a:xfrm>
          <a:prstGeom prst="straightConnector1">
            <a:avLst/>
          </a:prstGeom>
          <a:noFill/>
          <a:ln cap="flat" cmpd="sng" w="38100">
            <a:solidFill>
              <a:schemeClr val="dk1"/>
            </a:solidFill>
            <a:prstDash val="solid"/>
            <a:round/>
            <a:headEnd len="med" w="med" type="none"/>
            <a:tailEnd len="lg" w="lg" type="triangle"/>
          </a:ln>
        </p:spPr>
      </p:cxnSp>
      <p:cxnSp>
        <p:nvCxnSpPr>
          <p:cNvPr id="166" name="Shape 166"/>
          <p:cNvCxnSpPr/>
          <p:nvPr/>
        </p:nvCxnSpPr>
        <p:spPr>
          <a:xfrm>
            <a:off x="6324600" y="3048000"/>
            <a:ext cx="0" cy="609600"/>
          </a:xfrm>
          <a:prstGeom prst="straightConnector1">
            <a:avLst/>
          </a:prstGeom>
          <a:noFill/>
          <a:ln cap="flat" cmpd="sng" w="38100">
            <a:solidFill>
              <a:schemeClr val="dk1"/>
            </a:solidFill>
            <a:prstDash val="solid"/>
            <a:round/>
            <a:headEnd len="med" w="med" type="none"/>
            <a:tailEnd len="lg" w="lg" type="triangle"/>
          </a:ln>
        </p:spPr>
      </p:cxnSp>
      <p:cxnSp>
        <p:nvCxnSpPr>
          <p:cNvPr id="167" name="Shape 167"/>
          <p:cNvCxnSpPr/>
          <p:nvPr/>
        </p:nvCxnSpPr>
        <p:spPr>
          <a:xfrm>
            <a:off x="5943600" y="3048000"/>
            <a:ext cx="0" cy="609600"/>
          </a:xfrm>
          <a:prstGeom prst="straightConnector1">
            <a:avLst/>
          </a:prstGeom>
          <a:noFill/>
          <a:ln cap="flat" cmpd="sng" w="38100">
            <a:solidFill>
              <a:schemeClr val="dk1"/>
            </a:solidFill>
            <a:prstDash val="solid"/>
            <a:round/>
            <a:headEnd len="med" w="med" type="none"/>
            <a:tailEnd len="lg" w="lg" type="triangle"/>
          </a:ln>
        </p:spPr>
      </p:cxnSp>
      <p:cxnSp>
        <p:nvCxnSpPr>
          <p:cNvPr id="168" name="Shape 168"/>
          <p:cNvCxnSpPr/>
          <p:nvPr/>
        </p:nvCxnSpPr>
        <p:spPr>
          <a:xfrm>
            <a:off x="1828800" y="2895600"/>
            <a:ext cx="0" cy="609600"/>
          </a:xfrm>
          <a:prstGeom prst="straightConnector1">
            <a:avLst/>
          </a:prstGeom>
          <a:noFill/>
          <a:ln cap="flat" cmpd="sng" w="38100">
            <a:solidFill>
              <a:schemeClr val="dk1"/>
            </a:solidFill>
            <a:prstDash val="solid"/>
            <a:round/>
            <a:headEnd len="med" w="med" type="none"/>
            <a:tailEnd len="lg" w="lg" type="triangle"/>
          </a:ln>
        </p:spPr>
      </p:cxnSp>
      <p:cxnSp>
        <p:nvCxnSpPr>
          <p:cNvPr id="169" name="Shape 169"/>
          <p:cNvCxnSpPr/>
          <p:nvPr/>
        </p:nvCxnSpPr>
        <p:spPr>
          <a:xfrm>
            <a:off x="2438400" y="4343400"/>
            <a:ext cx="3352800" cy="1219200"/>
          </a:xfrm>
          <a:prstGeom prst="straightConnector1">
            <a:avLst/>
          </a:prstGeom>
          <a:noFill/>
          <a:ln cap="flat" cmpd="sng" w="25400">
            <a:solidFill>
              <a:schemeClr val="dk1"/>
            </a:solidFill>
            <a:prstDash val="solid"/>
            <a:round/>
            <a:headEnd len="med" w="med" type="none"/>
            <a:tailEnd len="med" w="med" type="none"/>
          </a:ln>
          <a:effectLst>
            <a:outerShdw blurRad="40000" rotWithShape="0" dir="5400000" dist="20000">
              <a:srgbClr val="000000">
                <a:alpha val="37647"/>
              </a:srgbClr>
            </a:outerShdw>
          </a:effectLst>
        </p:spPr>
      </p:cxnSp>
      <p:cxnSp>
        <p:nvCxnSpPr>
          <p:cNvPr id="170" name="Shape 170"/>
          <p:cNvCxnSpPr/>
          <p:nvPr/>
        </p:nvCxnSpPr>
        <p:spPr>
          <a:xfrm flipH="1" rot="10800000">
            <a:off x="2438400" y="4267200"/>
            <a:ext cx="3048000" cy="1600200"/>
          </a:xfrm>
          <a:prstGeom prst="straightConnector1">
            <a:avLst/>
          </a:prstGeom>
          <a:noFill/>
          <a:ln cap="flat" cmpd="sng" w="25400">
            <a:solidFill>
              <a:schemeClr val="dk1"/>
            </a:solidFill>
            <a:prstDash val="solid"/>
            <a:round/>
            <a:headEnd len="med" w="med" type="none"/>
            <a:tailEnd len="med" w="med" type="none"/>
          </a:ln>
          <a:effectLst>
            <a:outerShdw blurRad="40000" rotWithShape="0" dir="5400000" dist="20000">
              <a:srgbClr val="000000">
                <a:alpha val="37647"/>
              </a:srgbClr>
            </a:outerShdw>
          </a:effectLst>
        </p:spPr>
      </p:cxnSp>
      <p:sp>
        <p:nvSpPr>
          <p:cNvPr id="171" name="Shape 171"/>
          <p:cNvSpPr txBox="1"/>
          <p:nvPr/>
        </p:nvSpPr>
        <p:spPr>
          <a:xfrm>
            <a:off x="1676400" y="2514600"/>
            <a:ext cx="3048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en-US" sz="1800" u="none" cap="none" strike="noStrike">
                <a:solidFill>
                  <a:schemeClr val="dk1"/>
                </a:solidFill>
                <a:latin typeface="Arial"/>
                <a:ea typeface="Arial"/>
                <a:cs typeface="Arial"/>
                <a:sym typeface="Arial"/>
              </a:rPr>
              <a:t>1</a:t>
            </a:r>
          </a:p>
        </p:txBody>
      </p:sp>
      <p:sp>
        <p:nvSpPr>
          <p:cNvPr id="172" name="Shape 172"/>
          <p:cNvSpPr txBox="1"/>
          <p:nvPr/>
        </p:nvSpPr>
        <p:spPr>
          <a:xfrm>
            <a:off x="2133600" y="2590800"/>
            <a:ext cx="3810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2</a:t>
            </a:r>
          </a:p>
        </p:txBody>
      </p:sp>
      <p:sp>
        <p:nvSpPr>
          <p:cNvPr id="173" name="Shape 173"/>
          <p:cNvSpPr txBox="1"/>
          <p:nvPr/>
        </p:nvSpPr>
        <p:spPr>
          <a:xfrm>
            <a:off x="5791200" y="2667000"/>
            <a:ext cx="3048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3</a:t>
            </a:r>
          </a:p>
        </p:txBody>
      </p:sp>
      <p:sp>
        <p:nvSpPr>
          <p:cNvPr id="174" name="Shape 174"/>
          <p:cNvSpPr txBox="1"/>
          <p:nvPr/>
        </p:nvSpPr>
        <p:spPr>
          <a:xfrm>
            <a:off x="6172200" y="2667000"/>
            <a:ext cx="3048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4</a:t>
            </a:r>
          </a:p>
        </p:txBody>
      </p:sp>
      <p:sp>
        <p:nvSpPr>
          <p:cNvPr id="175" name="Shape 175"/>
          <p:cNvSpPr txBox="1"/>
          <p:nvPr/>
        </p:nvSpPr>
        <p:spPr>
          <a:xfrm>
            <a:off x="6477000" y="2667000"/>
            <a:ext cx="3810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5</a:t>
            </a:r>
          </a:p>
        </p:txBody>
      </p:sp>
      <p:sp>
        <p:nvSpPr>
          <p:cNvPr id="176" name="Shape 176"/>
          <p:cNvSpPr txBox="1"/>
          <p:nvPr/>
        </p:nvSpPr>
        <p:spPr>
          <a:xfrm>
            <a:off x="6858000" y="2667000"/>
            <a:ext cx="3810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6</a:t>
            </a:r>
          </a:p>
        </p:txBody>
      </p:sp>
      <p:sp>
        <p:nvSpPr>
          <p:cNvPr id="177" name="Shape 177"/>
          <p:cNvSpPr txBox="1"/>
          <p:nvPr/>
        </p:nvSpPr>
        <p:spPr>
          <a:xfrm>
            <a:off x="7162800" y="2667000"/>
            <a:ext cx="3810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7</a:t>
            </a:r>
          </a:p>
        </p:txBody>
      </p:sp>
      <p:sp>
        <p:nvSpPr>
          <p:cNvPr id="178" name="Shape 178"/>
          <p:cNvSpPr txBox="1"/>
          <p:nvPr/>
        </p:nvSpPr>
        <p:spPr>
          <a:xfrm>
            <a:off x="7543800" y="2362200"/>
            <a:ext cx="381000" cy="369332"/>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8</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0" y="0"/>
            <a:ext cx="9144000" cy="1524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rPr b="1" i="0" lang="en-US" sz="5400" u="sng" cap="none" strike="noStrike">
                <a:solidFill>
                  <a:schemeClr val="dk2"/>
                </a:solidFill>
              </a:rPr>
              <a:t>What’s  Up With  Hydrogen?</a:t>
            </a:r>
          </a:p>
        </p:txBody>
      </p:sp>
      <p:sp>
        <p:nvSpPr>
          <p:cNvPr id="184" name="Shape 184"/>
          <p:cNvSpPr txBox="1"/>
          <p:nvPr>
            <p:ph idx="1" type="body"/>
          </p:nvPr>
        </p:nvSpPr>
        <p:spPr>
          <a:xfrm>
            <a:off x="457200" y="1524000"/>
            <a:ext cx="8458200" cy="4606925"/>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accent1"/>
              </a:buClr>
              <a:buSzPct val="100000"/>
              <a:buFont typeface="Noto Sans Symbols"/>
              <a:buChar char="●"/>
            </a:pPr>
            <a:r>
              <a:rPr b="1" i="0" lang="en-US" sz="3200" u="none" cap="none" strike="noStrike">
                <a:solidFill>
                  <a:schemeClr val="dk1"/>
                </a:solidFill>
                <a:latin typeface="Arial"/>
                <a:ea typeface="Arial"/>
                <a:cs typeface="Arial"/>
                <a:sym typeface="Arial"/>
              </a:rPr>
              <a:t>Different from any of the other elements</a:t>
            </a:r>
          </a:p>
          <a:p>
            <a:pPr indent="-285750" lvl="1" marL="742950" marR="0" rtl="0" algn="l">
              <a:spcBef>
                <a:spcPts val="560"/>
              </a:spcBef>
              <a:spcAft>
                <a:spcPts val="0"/>
              </a:spcAft>
              <a:buClr>
                <a:schemeClr val="accent1"/>
              </a:buClr>
              <a:buSzPct val="100000"/>
              <a:buFont typeface="Noto Sans Symbols"/>
              <a:buChar char="○"/>
            </a:pPr>
            <a:r>
              <a:rPr b="1" i="0" lang="en-US" sz="2800" u="none" cap="none" strike="noStrike">
                <a:solidFill>
                  <a:srgbClr val="10D406"/>
                </a:solidFill>
                <a:latin typeface="Arial"/>
                <a:ea typeface="Arial"/>
                <a:cs typeface="Arial"/>
                <a:sym typeface="Arial"/>
              </a:rPr>
              <a:t> Nonmetal; has 0 neutrons</a:t>
            </a:r>
          </a:p>
          <a:p>
            <a:pPr indent="-285750" lvl="1" marL="742950" marR="0" rtl="0" algn="l">
              <a:spcBef>
                <a:spcPts val="560"/>
              </a:spcBef>
              <a:spcAft>
                <a:spcPts val="0"/>
              </a:spcAft>
              <a:buClr>
                <a:schemeClr val="accent1"/>
              </a:buClr>
              <a:buSzPct val="25000"/>
              <a:buFont typeface="Noto Sans Symbols"/>
              <a:buNone/>
            </a:pPr>
            <a:r>
              <a:t/>
            </a:r>
            <a:endParaRPr b="1" i="0" sz="2800" u="none" cap="none" strike="noStrike">
              <a:solidFill>
                <a:schemeClr val="dk1"/>
              </a:solidFill>
              <a:latin typeface="Arial"/>
              <a:ea typeface="Arial"/>
              <a:cs typeface="Arial"/>
              <a:sym typeface="Arial"/>
            </a:endParaRPr>
          </a:p>
        </p:txBody>
      </p:sp>
      <p:pic>
        <p:nvPicPr>
          <p:cNvPr descr="periodic_table" id="185" name="Shape 185"/>
          <p:cNvPicPr preferRelativeResize="0"/>
          <p:nvPr/>
        </p:nvPicPr>
        <p:blipFill rotWithShape="1">
          <a:blip r:embed="rId3">
            <a:alphaModFix/>
          </a:blip>
          <a:srcRect b="0" l="0" r="0" t="0"/>
          <a:stretch/>
        </p:blipFill>
        <p:spPr>
          <a:xfrm>
            <a:off x="457200" y="4114800"/>
            <a:ext cx="5453939" cy="2738399"/>
          </a:xfrm>
          <a:prstGeom prst="rect">
            <a:avLst/>
          </a:prstGeom>
          <a:noFill/>
          <a:ln>
            <a:noFill/>
          </a:ln>
        </p:spPr>
      </p:pic>
      <p:cxnSp>
        <p:nvCxnSpPr>
          <p:cNvPr id="186" name="Shape 186"/>
          <p:cNvCxnSpPr/>
          <p:nvPr/>
        </p:nvCxnSpPr>
        <p:spPr>
          <a:xfrm rot="5400000">
            <a:off x="-342106" y="3162300"/>
            <a:ext cx="2056606" cy="794"/>
          </a:xfrm>
          <a:prstGeom prst="straightConnector1">
            <a:avLst/>
          </a:prstGeom>
          <a:noFill/>
          <a:ln cap="flat" cmpd="sng" w="38100">
            <a:solidFill>
              <a:schemeClr val="dk2"/>
            </a:solidFill>
            <a:prstDash val="solid"/>
            <a:round/>
            <a:headEnd len="med" w="med" type="none"/>
            <a:tailEnd len="lg" w="lg" type="stealth"/>
          </a:ln>
        </p:spPr>
      </p:cxnSp>
      <p:pic>
        <p:nvPicPr>
          <p:cNvPr descr="http://scienceforkids.kidipede.com/chemistry/atoms/pictures/hydrogen.jpg" id="187" name="Shape 187"/>
          <p:cNvPicPr preferRelativeResize="0"/>
          <p:nvPr/>
        </p:nvPicPr>
        <p:blipFill rotWithShape="1">
          <a:blip r:embed="rId4">
            <a:alphaModFix/>
          </a:blip>
          <a:srcRect b="0" l="0" r="0" t="0"/>
          <a:stretch/>
        </p:blipFill>
        <p:spPr>
          <a:xfrm>
            <a:off x="5791200" y="2133600"/>
            <a:ext cx="3012003" cy="23593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