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6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Century Schoolbook" panose="02040604050505020304" pitchFamily="18" charset="0"/>
      <p:regular r:id="rId72"/>
      <p:bold r:id="rId73"/>
      <p:italic r:id="rId74"/>
      <p:boldItalic r:id="rId7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font" Target="fonts/font1.fntdata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7.fntdata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6.fntdata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2.fntdata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SzPct val="77777"/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SzPct val="77777"/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SzPct val="77777"/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SzPct val="77777"/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SzPct val="77777"/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SzPct val="77777"/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SzPct val="77777"/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SzPct val="77777"/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85714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2" name="Shape 5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9" name="Shape 5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99060" algn="l" rtl="0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ct val="59999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07950" algn="l" rtl="0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entury Schoolbook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99060" algn="l" rtl="0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ct val="59999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07950" algn="l" rtl="0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99060" algn="l" rtl="0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ct val="59999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07950" algn="l" rtl="0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entury Schoolbook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99060" algn="l" rtl="0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ct val="59999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07950" algn="l" rtl="0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entury Schoolbook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 rot="5400000">
            <a:off x="1754187" y="303212"/>
            <a:ext cx="4873625" cy="746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99060" algn="l" rtl="0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ct val="59999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07950" algn="l" rtl="0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entury Schoolbook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entury Schoolbook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entury Schoolbook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99060" algn="l" rtl="0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ct val="59999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07950" algn="l" rtl="0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99060" algn="l" rtl="0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ct val="59999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07950" algn="l" rtl="0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  <a:defRPr sz="20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99060" algn="l" rtl="0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ct val="59999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07950" algn="l" rtl="0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  <a:defRPr sz="2000" b="1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99060" algn="l" rtl="0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ct val="59999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07950" algn="l" rtl="0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entury Schoolbook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ct val="59999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None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ctr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None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None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ctr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None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entury Schoolbook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99060" algn="l" rtl="0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ct val="59999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07950" algn="l" rtl="0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" name="Shape 16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" name="Shape 17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Shape 18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" name="Shape 19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entury Schoolbook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990600" y="0"/>
            <a:ext cx="182562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141412" y="0"/>
            <a:ext cx="230187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Shape 69"/>
          <p:cNvCxnSpPr/>
          <p:nvPr/>
        </p:nvCxnSpPr>
        <p:spPr>
          <a:xfrm>
            <a:off x="10636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>
                <a:alpha val="7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0" name="Shape 70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8">
                <a:alpha val="8274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1" name="Shape 71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2" name="Shape 72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3AE">
                <a:alpha val="81568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3" name="Shape 73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4" name="Shape 74"/>
          <p:cNvCxnSpPr/>
          <p:nvPr/>
        </p:nvCxnSpPr>
        <p:spPr>
          <a:xfrm>
            <a:off x="9113837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5" name="Shape 75"/>
          <p:cNvSpPr txBox="1"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1309687" y="4867275"/>
            <a:ext cx="641350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1090612" y="5500687"/>
            <a:ext cx="138112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1663700" y="5788025"/>
            <a:ext cx="274637" cy="274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46666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3050" marR="0" lvl="0" indent="-16637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639763" marR="0" lvl="1" indent="-177482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-99060" algn="l" rtl="0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ct val="59999"/>
              <a:buFont typeface="Noto Sans Symbols"/>
              <a:buChar char="•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187450" marR="0" lvl="3" indent="-107950" algn="l" rtl="0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462088" marR="0" lvl="4" indent="-122999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011679" marR="0" lvl="6" indent="-129539" algn="l" rtl="0">
              <a:spcBef>
                <a:spcPts val="280"/>
              </a:spcBef>
              <a:buClr>
                <a:srgbClr val="FEC2AC"/>
              </a:buClr>
              <a:buSzPct val="59999"/>
              <a:buFont typeface="Noto Sans Symbols"/>
              <a:buChar char="○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86000" marR="0" lvl="7" indent="-101600" algn="l" rtl="0">
              <a:spcBef>
                <a:spcPts val="280"/>
              </a:spcBef>
              <a:buClr>
                <a:schemeClr val="accent2"/>
              </a:buClr>
              <a:buSzPct val="1000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60320" marR="0" lvl="8" indent="-96520" algn="l" rtl="0">
              <a:spcBef>
                <a:spcPts val="280"/>
              </a:spcBef>
              <a:buClr>
                <a:srgbClr val="DE7530"/>
              </a:buClr>
              <a:buSzPct val="1000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entury Schoolbook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400" b="1" i="0" u="non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puplhs.org/middle/iaes/students/simulations/SEPUP_Plate_simulation.sw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zGPfVx32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Ujo3K_00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yMLlLxbfa4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player/view/assetGuid/C485747E-A115-41D6-9D42-D6FFE6CA3914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hyperlink" Target="http://app.discoveryeducation.com/player/view/assetGuid/2CE8482D-877D-48D3-A9BB-9A03A86321DA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rKTuCDierM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Bell work 11/16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691600" cy="487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3000"/>
              <a:t>Get a computer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3000"/>
              <a:t>Open quizlet</a:t>
            </a:r>
          </a:p>
          <a:p>
            <a:pPr marL="457200" lvl="0" indent="-419100">
              <a:spcBef>
                <a:spcPts val="0"/>
              </a:spcBef>
              <a:buSzPct val="100000"/>
            </a:pPr>
            <a:r>
              <a:rPr lang="en-US" sz="3000"/>
              <a:t>Practice vocabulary set 5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425" y="1417618"/>
            <a:ext cx="5067776" cy="45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24200" y="1882625"/>
            <a:ext cx="5867400" cy="44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3009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When one tectonic plate sinks </a:t>
            </a:r>
            <a:r>
              <a:rPr lang="en-US" b="1" i="0" u="sng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under</a:t>
            </a:r>
            <a:r>
              <a:rPr lang="en-US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another plate</a:t>
            </a:r>
          </a:p>
          <a:p>
            <a:pPr marL="273050" marR="0" lvl="0" indent="-39751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1666"/>
              <a:buFont typeface="Noto Sans Symbols"/>
              <a:buNone/>
            </a:pPr>
            <a:endParaRPr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39751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1666"/>
              <a:buFont typeface="Noto Sans Symbols"/>
              <a:buNone/>
            </a:pPr>
            <a:r>
              <a:rPr lang="en-US" b="1" i="0" u="none">
                <a:solidFill>
                  <a:schemeClr val="accen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 CAN ONLY HAPPEN WHEN…</a:t>
            </a:r>
          </a:p>
          <a:p>
            <a:pPr marL="273050" marR="0" lvl="0" indent="-30099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Continental &amp; oceanic plate collide =  </a:t>
            </a:r>
            <a:r>
              <a:rPr lang="en-US" b="1" i="0" u="sng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oceanic plate</a:t>
            </a:r>
            <a:r>
              <a:rPr lang="en-US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ALWAYS sinks because it is more DENSE.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1666"/>
              <a:buFont typeface="Noto Sans Symbols"/>
              <a:buNone/>
            </a:pPr>
            <a:endParaRPr b="1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30099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Oceanic &amp; oceanic plate collide = the more dense plate sinks!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1666"/>
              <a:buFont typeface="Noto Sans Symbols"/>
              <a:buNone/>
            </a:pPr>
            <a:endParaRPr b="1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400" b="1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SUBDUCTION</a:t>
            </a:r>
          </a:p>
        </p:txBody>
      </p:sp>
      <p:cxnSp>
        <p:nvCxnSpPr>
          <p:cNvPr id="173" name="Shape 173"/>
          <p:cNvCxnSpPr/>
          <p:nvPr/>
        </p:nvCxnSpPr>
        <p:spPr>
          <a:xfrm>
            <a:off x="0" y="1371600"/>
            <a:ext cx="9144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4" name="Shape 174"/>
          <p:cNvSpPr txBox="1"/>
          <p:nvPr/>
        </p:nvSpPr>
        <p:spPr>
          <a:xfrm>
            <a:off x="0" y="2286000"/>
            <a:ext cx="3124200" cy="1138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 sz="3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is </a:t>
            </a:r>
            <a:r>
              <a:rPr lang="en-US" sz="3400" b="1" i="0" u="sng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SUB</a:t>
            </a:r>
            <a:r>
              <a:rPr lang="en-US" sz="3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duction?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6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Key word:  Divide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60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6400" b="0" i="0" u="sng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DIVERGENT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 sz="4800" b="0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DIVERGENT</a:t>
            </a:r>
          </a:p>
        </p:txBody>
      </p:sp>
      <p:sp>
        <p:nvSpPr>
          <p:cNvPr id="186" name="Shape 186"/>
          <p:cNvSpPr/>
          <p:nvPr/>
        </p:nvSpPr>
        <p:spPr>
          <a:xfrm flipH="1">
            <a:off x="914400" y="1600200"/>
            <a:ext cx="3276600" cy="1600200"/>
          </a:xfrm>
          <a:prstGeom prst="rightArrow">
            <a:avLst>
              <a:gd name="adj1" fmla="val 16326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4724400" y="1676400"/>
            <a:ext cx="3352800" cy="1524000"/>
          </a:xfrm>
          <a:prstGeom prst="rightArrow">
            <a:avLst>
              <a:gd name="adj1" fmla="val 16691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Shape 188" descr="Divergent Boundar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3200400"/>
            <a:ext cx="3958273" cy="3466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43434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occurs at this boundary?</a:t>
            </a:r>
          </a:p>
          <a:p>
            <a:pPr marL="1187450" marR="0" lvl="3" indent="-1841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EC3AE"/>
              </a:buClr>
              <a:buSzPct val="60000"/>
              <a:buFont typeface="Noto Sans Symbols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New Crust Forms</a:t>
            </a:r>
          </a:p>
          <a:p>
            <a:pPr marL="1187450" marR="0" lvl="3" indent="-18415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rgbClr val="FEC3AE"/>
              </a:buClr>
              <a:buSzPct val="59999"/>
              <a:buFont typeface="Noto Sans Symbols"/>
              <a:buChar char="•"/>
            </a:pPr>
            <a:r>
              <a:rPr lang="en-US" sz="3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Mid-ocean Ridges</a:t>
            </a:r>
          </a:p>
          <a:p>
            <a:pPr marL="1187450" marR="0" lvl="3" indent="-18415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rgbClr val="FEC3AE"/>
              </a:buClr>
              <a:buSzPct val="59999"/>
              <a:buFont typeface="Noto Sans Symbols"/>
              <a:buChar char="•"/>
            </a:pPr>
            <a:r>
              <a:rPr lang="en-US" sz="3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Rift Valleys</a:t>
            </a:r>
          </a:p>
          <a:p>
            <a:pPr marL="1187450" marR="0" lvl="3" indent="-184150" algn="l" rtl="0">
              <a:lnSpc>
                <a:spcPct val="80000"/>
              </a:lnSpc>
              <a:spcBef>
                <a:spcPts val="680"/>
              </a:spcBef>
              <a:spcAft>
                <a:spcPts val="0"/>
              </a:spcAft>
              <a:buClr>
                <a:srgbClr val="FEC3AE"/>
              </a:buClr>
              <a:buSzPct val="59999"/>
              <a:buFont typeface="Noto Sans Symbols"/>
              <a:buChar char="•"/>
            </a:pPr>
            <a:r>
              <a:rPr lang="en-US" sz="3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Earthquakes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3400" b="1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6500" b="1" i="0" u="sng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DIVERGENT</a:t>
            </a:r>
          </a:p>
        </p:txBody>
      </p:sp>
      <p:pic>
        <p:nvPicPr>
          <p:cNvPr id="195" name="Shape 195" descr="noaaMidAtlanticRidge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5975" y="1600200"/>
            <a:ext cx="4518025" cy="4787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2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REAL-WORLD EXAMPLES : Divergent Boundary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Mid-Ocean Ridges like the Mid-Atlantic Ridge</a:t>
            </a:r>
          </a:p>
        </p:txBody>
      </p:sp>
      <p:pic>
        <p:nvPicPr>
          <p:cNvPr id="202" name="Shape 202" descr="noaaMidAtlanticRidge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667000"/>
            <a:ext cx="3729037" cy="395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5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Key word: </a:t>
            </a:r>
            <a:r>
              <a:rPr lang="en-US" sz="50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Collide</a:t>
            </a:r>
          </a:p>
          <a:p>
            <a:pPr marL="273050" marR="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5000" b="1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5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 types of convergent:</a:t>
            </a:r>
          </a:p>
          <a:p>
            <a:pPr marL="1187450" marR="0" lvl="3" indent="-18415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rgbClr val="FEC3AE"/>
              </a:buClr>
              <a:buSzPct val="59999"/>
              <a:buFont typeface="Noto Sans Symbols"/>
              <a:buChar char="•"/>
            </a:pPr>
            <a:r>
              <a:rPr lang="en-US" sz="43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Continental-continental</a:t>
            </a:r>
          </a:p>
          <a:p>
            <a:pPr marL="1187450" marR="0" lvl="3" indent="-18415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rgbClr val="FEC3AE"/>
              </a:buClr>
              <a:buSzPct val="59999"/>
              <a:buFont typeface="Noto Sans Symbols"/>
              <a:buChar char="•"/>
            </a:pPr>
            <a:r>
              <a:rPr lang="en-US" sz="43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Oceanic-oceanic</a:t>
            </a:r>
          </a:p>
          <a:p>
            <a:pPr marL="1187450" marR="0" lvl="3" indent="-184150" algn="l" rtl="0">
              <a:lnSpc>
                <a:spcPct val="80000"/>
              </a:lnSpc>
              <a:spcBef>
                <a:spcPts val="860"/>
              </a:spcBef>
              <a:spcAft>
                <a:spcPts val="0"/>
              </a:spcAft>
              <a:buClr>
                <a:srgbClr val="FEC3AE"/>
              </a:buClr>
              <a:buSzPct val="59999"/>
              <a:buFont typeface="Noto Sans Symbols"/>
              <a:buChar char="•"/>
            </a:pPr>
            <a:r>
              <a:rPr lang="en-US" sz="43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Oceanic-continental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6500" b="1" i="0" u="sng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CONVERGENT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CONVERGENT: </a:t>
            </a:r>
            <a:b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CONTINENTAL-CONTINENTAL</a:t>
            </a:r>
          </a:p>
        </p:txBody>
      </p:sp>
      <p:sp>
        <p:nvSpPr>
          <p:cNvPr id="214" name="Shape 214"/>
          <p:cNvSpPr/>
          <p:nvPr/>
        </p:nvSpPr>
        <p:spPr>
          <a:xfrm rot="-840000">
            <a:off x="1504950" y="1862137"/>
            <a:ext cx="3048000" cy="152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/>
          <p:nvPr/>
        </p:nvSpPr>
        <p:spPr>
          <a:xfrm rot="-9900000">
            <a:off x="4648200" y="1905000"/>
            <a:ext cx="3048000" cy="152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Shape 2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581400"/>
            <a:ext cx="6200775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0" y="1447800"/>
            <a:ext cx="5257800" cy="49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8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occurs at </a:t>
            </a:r>
          </a:p>
          <a:p>
            <a:pPr marL="273050" marR="0" lvl="0" indent="-4864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4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this boundary?</a:t>
            </a:r>
          </a:p>
          <a:p>
            <a:pPr marL="1462087" marR="0" lvl="4" indent="-1920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</a:pPr>
            <a:r>
              <a:rPr lang="en-US" sz="40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High mountains </a:t>
            </a:r>
          </a:p>
          <a:p>
            <a:pPr marL="1462087" marR="0" lvl="4" indent="-1920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DCAE9"/>
              </a:buClr>
              <a:buSzPct val="68000"/>
              <a:buFont typeface="Noto Sans Symbols"/>
              <a:buChar char="●"/>
            </a:pPr>
            <a:r>
              <a:rPr lang="en-US" sz="40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Earthquakes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000" b="1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72462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CONVERGENT: </a:t>
            </a:r>
            <a:b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CONTINENTAL-CONTINENTAL</a:t>
            </a:r>
          </a:p>
        </p:txBody>
      </p:sp>
      <p:pic>
        <p:nvPicPr>
          <p:cNvPr id="223" name="Shape 223" descr="himalayanmountai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828800"/>
            <a:ext cx="331061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2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REAL-WORLD EXAMPLES:  Continental-Continental Convergent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High Mountains like the Himalayas</a:t>
            </a:r>
          </a:p>
        </p:txBody>
      </p:sp>
      <p:pic>
        <p:nvPicPr>
          <p:cNvPr id="230" name="Shape 230" descr="https://encrypted-tbn1.gstatic.com/images?q=tbn:ANd9GcSARsclwEQ88cDzfeaMiskoiJoaO4w-Xfv4sd8xcayurQlMbI-CT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968625"/>
            <a:ext cx="3518141" cy="349889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 descr="data:image/jpeg;base64,/9j/4AAQSkZJRgABAQAAAQABAAD/2wCEAAkGBhQSEBUUEhQVFRUVFxYXGBUYGBUXFRgUGBQXFxQYGBUXHCYeHBkkGRQXHy8gIycpLCwsFh4xNTAqNSYsLCkBCQoKDgwOGg8PGiwkHCQsLCwsLCwsLCwsLCwpLCksLCwsLCksLCwsLCwsLCksLCwsLCwsKSkpLCwsLCwsLCwsLP/AABEIALcBEwMBIgACEQEDEQH/xAAcAAAABwEBAAAAAAAAAAAAAAAAAQIDBAUGBwj/xAA/EAACAQMCBAQEAwYFBAEFAAABAhEAAyEEEgUxQVEGEyJhMnGBkQdCoRQjUrHB8DNiktHhFRaC8XIkNENTsv/EABkBAAMBAQEAAAAAAAAAAAAAAAABAgMEBf/EACMRAQEAAgICAgIDAQAAAAAAAAABAhEDIRIxQVEEExRhcSL/2gAMAwEAAhEDEQA/AOahacApQSlBK9zTziQtLCUoJTirQRsW6V5VOi3S1tUwji3StlP7KGyjRGgtKinAlGEp6LZnbSttOhKMW6ega20YWndlHto0DWyhsp4Chtp6BrZR7Kd20YWgjOyj2U9sobaDM7KGyn9lFsoIztobae2UNtMGdlFsp/ZQ2UAxsotlP7KGykZjZRbKkbKGygI2yiKVK8uiKUBEKURSpRSklKWjRfLoVI2UKWjRQlKCU4EpQSlotkBKUEpwJSwtVotmgtLCU4FpxUo0RoJSvLqQtmlmx7UGibKHl1J8r2ojbpkYCUoJTwt0tbdARSlJK1LZKTb0xZgo5sQB8yYFMItCtfoPADMw33bezMlCWaQJhQRGe5P0qm43wFrDnO5JIDY9+cfI/OPpUY8uGV1KeWGUm7FVSlFH5dLS3WukbGq0eynUt055VSpG2UNlSvJoeRQEXZRbKl+RReRQEXbQ2VJNmkm3QDGyi20+UoeXQDG2j2095dDZQDOyhsp7ZQ20BHNukG3UkrRFaDRdlCpG2hQEILSgtPLapxbNIkcLSwtSRYpY09MIoFPW1p4aesVxHi7X7pVfgUnaOUx+bGZ/3rHm5Zxza+PC51uba08v3BrLcetXzbUXFZVO0ExADwcMe5z7H6VF8N6u55iWy0kEBUYna2YCkjPyH0rk/mzfrp0fx7r22TqKg8S1AtoTGen/ADWh4pwnT3km050zvEK1zcjluQHmQQAwCkGfl3pL3CfNU2VadSoIazcHlyBIba/IxgxgxP0P5cvWtD9HyqdN4ic2wsJunDczkYHLkJJ9/pWg4fZ8y27OCm0CHhtjMMMpxzJ6DkfaYqbXg64gZbt/yyqqSAskjadxW5gbBAwGnNZ3Vb7ZdtxYFjDAkzDf5vVMdwMEVjOez00vHL7azTMLvwTuAkqQQwXnuj+GCM9JpXDeGvfdbix5Vu4okwQzA846qP5kdcVR8K4wdOUuLG+N2fh/MGRh1BEc8ZgzXQ/DvE7Ots+hFt3CdrrIIAbqnIlSTI/hIgnINPP8nO4+NLHhxl2mftAsXRcFwW1L7Lttl9CXNs+kGSikiSOgYEVe8V0S3be6ASZUjEzB6j4sx9wetU3h/hbi9csXF3WrluUJM+tWiMiZE5HQ/epN4tprxtO3qChkJwHtgsSDPNgIHfn8zjjWtjIcY4IbYFxR6G6Z9DETsP0yD1HuKrkt10XiugAaAAyXhb9LH0k+oAT+UhiIPSexqkv+EGZDc0x8xR8Sf/kXocR6hIPL9a9Pi/IlmsnFycNl3izaW6eWzTosxzpxVrqYmxp6P9nqQBTWr1iWkL3CFUCZ/oB1PtSvXdBH7PRHT0Wk4xZukC3cUkgnbyaBzwc1LpSy9wWWe0FrNNNbqwK001mqCF5dA2qlmzRG1QEXyaLyqkm3SdlIGPLoeVT+yi2UBHNukm3UnZSTbphF8uhUny6KgI1u1Uq3YpxLNPLbpA0unqJr+J2bH+I4BP5Rlv8ASMx71M12sWzba45wP1PQD5nFc1h7tx3Y+pyST1nsMcun0rn5ubw6ntrx8fn3fS44t4q81ItSgaPijdAUhh6eQJn35VW8E0Z3BhKhDJbIMj4c9Mikpo1baC8AsRIA5T7kda2FzS27QPlOHTYGOQGPpXzF7qNwI715XJnb79u7HGT0Ys8bNxW0zN6rpBDztKwpPlsxOYIjPMMetV3iLhQtbWQMJCsDMqWEb9pAGMj3HflUHg1ovftgMqesZcwslvSCekkRJx3roWn4KWsXLeoRlgkzhmtNhScGGSDmJlSOsEZWaWz+i1ov2bbFizFmS5uUEi4VLLckAl2IHwmJK9TWm02oZC7a1bW1Fm1qROQCu3aRHwzJBhkzI6DIaUXdBqxAXnhWzbvIDIMx3yGEEH6itfxbVG9d22Vcb23NYklWMeprQAG9SCB/EA6gDMA9Be8O1v7Smx1W25Li2TBttCkhWmBt2mRHISOgmn414c0gs3HAAYBC1mYyZygJEGCYYT9QYLPh7jqps01+0vketReht9sc1JJ6LJEc1zWu0Wqt6t/LuWwHAKrciJYAC6u4Yg/EOhkd6qUnH+OcFWwoZbge0W/d3IzMSVfbO24AciYIgiRR6DVFFW4rEsplDygyMnrHt1zW88ccEZUkWj6oRm2rDT8IdVEFg8bWADD1CO+QTw5fuPstIPTz3qV+ZAcZXH/qqncJ0DRceOo2wUt3CQ72WIUbo9RtuRmeeDg/6qPWcRfWaRnZAbluSQJF1T/EufhYTPQn3GeYa7VXUba14EoYCCPSwxMDAiK1/AOMK9+3dS7DghbttgVVw0BiFJIOeanHI4AMOzQ3to+BcVOs0xtAqXQggEw89CDMQxB+sTEik8S1507IQNlxgC8SBvU7SfmYkzPemeP+F1t3hf0wIW6TAGdlz867ROCciD3HKo3E/G9kWtvEUfzrRA3WwJuScFciDtyQ0AxODinLr36KzaL4o8S6a2qNeYi65gQpbcsgFn7RPPM8oxVRrPE2mtCTdDH+FPU2RIwOXMc+9c+43xfzr7OwwSQqkyVtj4ASDEgdus1AfUE/DiJJ9xA6f30rfH8rLGajK8Mt3W/13jW2NMXWVuNhVaCc/n7FQM/YVh73HLjuXf1nEFskfKMAxA5VBtrugYHuTAHejW1PLlnr/OseTnzz1teHHjj6PLrWLhgxUzMjBHLrz6VsfDvjVnYJf2gRlzgznJ6Gawzyp6r9+Ro7JyB3x+kD+dRhy5cd3FZYTKart1oggEEEHIIyCOhBp4WhFc54B4vbTQl0m5bgRHxISZIJaJ649q33DOK2r6brTT0IIIYH3Br1uL8jDk/1w8nFlh/h82RTT2akxSCtdLJDa1SPLqYbdJNqgInl0NlSfLovLoCN5dEbdStlF5dARfLoqleVQpgNfpblloa2zLPxp6xGNrQMkGenLrTPELnk2XusDCYMgg7shVI5iSIGM57VW+E/xCELbv8ApbMPzBIHcnDsREcjJ5Vr9TokvjzFUbsLEEgqIgRMSMwSMfKvGn5fJPfbuv4+Nca414mfVAKw2KudonLxiTSdBwm+VZmU8o2nDbQckL1Anp3Jro+o8HFLi3bSK5Qlto9G5gDyDKQGE9+ePerHS6M32CmxtlSRvAVgemZKsNykcwRg8q58uTLK7+WsxkmnINJpzOZkNI7CCY+cx+lay1xTzdMbV5FD2o23FHqMEyjYlhgkHoZ5TWt1vg+N12wE85TJVlVxBEbLiMMAlTD5M9W51C4fo7PmnzyNP5cM1oOTdABgEtgE7oMLPTOcxv5WwGoQZgxzMjK+8kch/vW/4fqytpZm4otBWZcuRyuA7c8u3TvzrH8e0JBZAAWF0/CuxTJJkLiBGRjANarglu8Ldt1BuIkSgH71QZAgfnTAggjHTIqs4nFrrujttobytbFxbJYpvJZ0kDcbbCCEAn09+/I4+9d0tl7S27l0WrhQs5J/d3FHpe2kwCOR7gsJ7bjT6JL+ivrp7jC/G3b6kMgglSDnIBXGM561y69wo3IDQpUlfVI25jPaOs08ZvEW9tjreD/s10jXXXPmgv5iKLlm6eQfZh7b4HKZnE86iabfpNelzUErYv8AN1abQIUL5gz8OV94mRIirO7pgumWxrExaK7GLkhZO1wrETtIk/rg1B03Bzbsvb1Ae9piS3pAd7BklXQNl0M5IIiTI5Goiml45xW8Fa0tsMH/APt3Qi5ucFWAGY2kL05GJEGs7xi8l0Lcko3VSCqLK8wVbdBU7trSsA5gTSeHcUNhF0q3EuWnBKi5AUqSYe05MowBPpJBDTzq34PwlCt3h17e7W2LWnDBG2O4JifT+YNsbnmIIFVKHLtTwnkbXrMkMqboU/8AkJiBjP8AvTy6Z1PLIOSD/P358q2PiD8PX04Ls+xAf8QTBP5SwXIJBjlE4nNZ4+IAlogqGuiVCx8WMMey9x1x3xe5U9tvwbxLcGkW4qllBCOg2gFozz/NADAx/wA4H8SPES6x7KWdxW2p3E5BuEwdh57YHeJY9qq/27UHdLsisAG2wqkTJBCASeXuKf3A8toEQ0CNvKAJ655fKlJsemVuaUxgHM9Og55n2pu0vPrGTNXzWFtBpgDpJJIBwSYH6UixobYUywYxkDJAmR9afgPJTPbAAAPMSTHLP9/pRWQd42+qO2PlyqallGukHeoiQZEkTGZ/vFPWddbLkbCqj4SBJJ9+VLQ2Vxjh/wAJzuaByxiqxNO4PfaZkkRjrmtLwjxH5F0XPKXcFYKXlgm8bQ5UdQCTGflVpxvSJrB5tqfNMF7OAm0DnbIzBM+mSRmYgUZa2J6ZrTq2r3h7ltGUSCwAU7QYG8CRzOT9ag6W89tx6ihXOJmOfMf3FWN7gl6yWaOQyAZIBwTAzAyD1EZq48NeHf2+JkJG0sGthkOGwrEb1yTHp+c88vVX8I/BfH9220Xt123ED4Q4M4O7rjvXQOEcSTU2hctk7TiCIIYcwR3E1zXxZ4L1HD3HnKChJCXVnY3tmCD7H9asPw946tm81u4YW7GeiuJgn2IMfau7g/Jyxy8cr05uXhlm8fbpItVHvX1HWT2FC/rZEAYPXqRUEpP99K9C5/TkmH2l2LgYdjP3+VPGxUJQNsNIzIPQfT+o7daV/wBSZSATI64z9aU5Ps7h9JPk0DYqQnEbDDcWe3y9MBp58sCPvmmrfFbR3S3wgtJBHpAk86c5ZReOwjyKFZO/4svFiVKqpOBjA6cxQo/bB+uuckeknlnvk/L++tabwfxt7V9RuEAGN3wgSNwjnECY78qzNvnkcvt9aVYvZJ/XH0j3rw69GPQPD+KydjBkciRyZGxMggkDGZH1qezFkh+QaRcGQrcoPUGOh/8AfEuE+I79u6Gt3GItwRj1AExORkerkZEGuoaTxgHX91bLKB+8hiDkxugAHkPy4kQelLYafTuwfddLAxHmLGQP4zyBkT2Mfas8TcHsX2AuAC7O0XAu0OI+BzECehkc/Sfymfpd7EpsJBUMvMAgwZhgI5jt1xQuKYKr0HI8weRESPTI74P2phz3jv4eXhaLWQXtD0lZ8xkG6VAK5Ycx3EAVnfDniH9m1AJZgo2qd8ksBAxjACgekgyBB712Xh/EilwFrS729LAMQX9R5BoQuI3CSMg965d464C1i8zeWu1iXtMJ2MhOQpMQRMFTkQPmaxu+iq9u+KNLddYueU4dWF6yGzB/d+Yj5YA4kRBHWazfG2uLdvpcuKzG47Mw5NLSYB7g5qr4cfNm26oGALK2FJx8MmJ5g4zg8+lqwPls2ow6ACTkPbCHa8gQYAAJkkyPeTGyZWHZ01/hDxempteXc2i7b9PqKgXYBMw2CYBmDPUgxm741rYs2msTaKs0eoEbgpK+oHCNLdcwRmuM6C9YIYsyhRGJEQTE7ZDBhMgil3/FlywXs6e6GstzMAnJkkTIVsRK4pfIaniPBRqi12yiI+5g+07VGNysUbABAYEjqPnUP/ubzlVS/lXUAYXkJMFfQN204X0KcZypAMVleGcSNt2cLv8ASRFwny8iFYgZLSMD2xSuGaZr7bXQHmdwxE85HKnMd3orW1v+P9Vd0o099LN7MLccO1yThSNpWTzyedUa8Ab0M7kHm4HOfn3/ALzVvoNEqAKogDl/KfnFPET9z9uX9/Ot5xyI8lJrODs9xVTCLt7YiZJJyTk/U0xx2wtu2NjwZgADmZz8s9fapHG+KvbAFoAbsFz7f33rPft7jaxztnnkFip2yOc/7VN1Oj7QtbdLNlNpEBpMn5mfmKa0abRJKjOAZJaJxjMT8qmak23LTJOW3fDOBg9JqPp+Fs6jIgZ5x7kD6is9d9KRbVneYGIH2/TnVnw/hjMw3GBy6YXMk/X70h7a21B27mMAfU845npHvFOcO0113UBjB9R5AgTEHt/zRJq9ip6cPG8hYCoTz6RHMkgEnNWmo4uiIqpA2u375HIht3qXmfTDKYIg9JzVNx8FAihgwEmYEScupYGS2Qe+c9KpktE25MRu555mBP6VOdh4x0XQ6sa/T+ZbH/1NkAOkLFwSNr91/Luj+HnmrLw74rt6IraO2HIO1UUhW2BWFwgbpJEe65E8qw3ANb+y3jeQMWtlQw+HdbZgLkMMgwYxn1Y5Vf8AizggLPf0iJc0twwLgKn1kBhuSZVxlSYgzJAPOJVadI/6rptYhQ+WyEQyAhgAOfoP5esge/y534m/Ci/Z3XtICyqSxtBgbiiZDWyCSy9gfVjrWKbUXVbcSytMen08oiNsZEfpXUPCHjwXNPF24d6ELJAwCJDdox6sHmMHNPcvsML4f8WNauEX95TO4KASGBy22QJ5duZ610vQ6UXGUK42sAwaMQRKyPtTfivwppNYwdXFm5AI1SqWt3AwiHYelmBjMyI7coHDNM2kssl64ENt9qtDul2205QrgRGVOcjFdPFyWf8ALHPCXuJ+u1u0FeoJmQAR/f8AfSqi8+CT2gd6i6ziZuXjtffyAbI3cv4gD9wKj6viLBQAJEZb37fzrs2w0kXGIScDEyTyH+/sKpdZqd8Kp9I5nkCfl1+tR9XeLGWO725VHBGZ+2aNnoLl8yYJj7f0oqG8DG1j7zH9KFLYZxM9xTi2YkROP0kEfympmn4fvubZAkEgfxEcwsTJicf1plLBBPPsPfpivMrqStGBKMsA4DKRgnd19ip6dR0q5uaq5buLdsEE+VBICsu4btwAyAYA6CJmOtVPDLcMQ5IRgQfTJ5TgGO1W3lpaQoo3FmDKwfoQQdwQkBukc80SdjbeeF/xE9SWLyBUlStxTAVXBII/y/EsE9CO1aHinifRBfNt6nzEUMXOSVYSQMCZMECfbOa5Deutulpkgr3w2TEz1+efeqq9pgC2ZBX1BcAQZAM8ziTFHjYNxrW/FZxqQ4tA2CoBsmPMJExc3jk/LIkQoFaDiHibS6qwPMvE2t/+GxY37bFTlV/iAmQfSc+rkByjQabcCZ5D6xy7VZojKkRug8l5sIzIGelVMS2ZclnlcgmRMqw9u0/IkVf8X1xv2QHTYxADNugMvOCiqBzg1Bt8QCKYEOAMR8Ix880hNzsASMdxkx3+5q/CfJeVQNVoFTJAgDB7kjlP986qDbM4984xVrrb5djkmCYHOQMf0p7hXDTcG4CFxk/30peO70N6nav0ukLMF2lt3ITmfpW64Zw4WkgRJgmOU+3tUbhWhCSZnoIEADr7k+9WNy8AK2ww8UXLYruoj6c+0daodd4j5rb6GCxxPsD296Y4lxuS1teQ+I9ye3sKp00q4HM7vpU55/EVjisNVxXcm1s4DSOSjsTBnr0pj9n80fu/hUSFPItMzj7ZM1X6q+CNuRnv96FjUsBtDRz6Dr8+XKs/LvtWj54QwEnHOMZPee2KnaRNgP5xAj5gSR+v6GmbeoLekqSGOefM4xHynrU/9nIt5JxGBmOmYqpPmFf7U16TmII9UZ5k429orReHra7Au4I7jDtykD0qTgAHvJ51Uay4ruAB6VgAx1nJ2jqal6XUC2nXfIcCYbGSc/L+4qJe+j0TxfSFSqsohcMcEF2JY+wOR16VVebtVREgR8j15VqeJvetZJYh9jw8MoUpheucg9CMd6z/ABPhYEPaBKxBzO0g9SAO/asf9aD4TfMXTgkhOeREkn+X6VotB4s2alAVTyHYM9pBsUbvUNpJO0g5G2MjESZzvDNGz7kVlBYDmYAg9STy9zVvataazdtLqD5iABW8sEfmMMHMSJicdKU9iumX/Cmj1nVt+BuMMFBmCAI2nH9YHWstfhMNLeFzzbnlZDN5lq2UBGDuEzkgjAxORSeIcdV7e6w20KqqbRaVe3MK6nO4AiJnBHQ4qVwzx0lpVtXwtyy3oZCWdFVphSX3dQRDR7YrXXynYtL4T/ZkZvP3W3/KyBrSyTuJtgjcpiMAHOCYp/y106AOyhSNy7YuWXtwBGy6BKqY9JjaSPatBZVbljzNKyraKqqIykBZ/KeqqV5BcduxznH/AA0RbuXNJNxTO+yzFhuiJtsRuVhyDCSOXKRTDNeI+F7L27TqVVl3+WZMAZaD/CBmCQQPamtFxtAht37LbWhht7EekgNmIJyCRms9f45cRfLvltpJw4BcFTyY/ErT+kc+dJ/7tbccYBeGAO4q3w7sgY5YHQ8yTWk5ddZM7hv0ncU0Kq0qwNtsoepHSV5z+lVjgHAPzPSpOsaJ5yQDMbcHPw9AZqvZu2a6tsj3lr3/AEoVDO6hRsJPDeItbffCAgghWAK+kcvkeUda1fCb9pUvyFYMzFUj9y3pkkBsqyTIOJFaRvwcZyu7Uqqr0Wz1IAJksBOOw+VX/Cvws01rLvdunOCQi55+lc/rXB26HPH1Fq5bwFnMAqqCVDbSoJypJ5cx6QZEVXkgwYjooAgBe8e5kzXb18F6KI/ZrWBAJRWYD5uDTI8A6KZazuJ/iZ4+iKQo+1Xjde02befuMscNuEduuKqluypJjnj5e1elm/D7h556S0fb1x9t0U/Z8D6FB6dHph87SH/+gaMrv0cjzVZvkDaox1PP/wBU5aZyJiSvzB9u1elNR4U0jxv09po5SuB8hyA9qr3/AA20DNJsfQO6r9lIpyz5Kx56sWHB6iT8XUCPvVvoztt7ZJOZJnMmu43fB3D7QEaMORyCpccn5knb/qNYnxtq7dsBf+lmyPysxCLPuLAyfYvV4Wb6TlK5/puGoCC2SPnH1qe2qxA5dqgNdJPb2HKkG6a6JjJ6Z27WtnXQIPzqBrtZcadsZ+h+9RyxNAXCKLjs5R6fQySWAAPTrPSf9qd1ukO0+WoEjJ+dFbuN2NXWi8J66+Jt2Lm3uRtH03RP0rPwxkVu1idZbKAdzzPYSRj7U5w7RPcjAA6sQPt71fang+xyt0etfSQYMEdMGKEEVM4uzuRdjhgAwYB5kYJ+R6fSmuIWDA2wAAcfzzUi3dIGZNMau96DJAmYGZxGMcudXcZpMvart5gAHqxn5+1N2rNxbi3CpYE88wR1HaI+lSATuiQcL0IHLofpVxpLRulFEAztECQHLY+/9a5Zi2tb7hnhuzr9OpLP/hJFwbRBDdUY9PoDnkardR+GF7TttbZdttO4hivpPswMeoL0MRQ8Oa02HKMpVzchgwkFSgXYQMj1AkGMekda3Fnjgt7g+0lmKBiTl1UegjIzuYzmIIzg1FkOOYcZ8O/srK+nV2ssQlxtvqAkeYtwKuOcYxj6VQ8V4D5blT0A27h2n4o95x8q6jxOwnmi8GD7rbLsXCkEkjIiGDDkB37ECq47oEewDbtMW+MN8ayS0qTzB2gGRjFGuwwTcQe2i2d5A2gbVBUA4O4/xHAMkc46Cqnz4ysEkjJ78sGtbx3gFwBbqoPWpZoB22xOwgsSTz/nzxVfZ4PuCkhCFXO1lIgztMe+edTZfRwx4Z4/f0l1mtswJ+MP6lZJGGDfF8+YiutcF8eafUAE3BbYsAivj1kYhhzBmD/zXFdTbh4WPgICnGYMGD7ieVWuh1DNZ8orZQMQ+/AII5nceXYjFVjuXQqd+LPC7n7VuuWipb4GliWhVDLiUwZMgj5dKwr43Acz/KtBfvsylTcaDjaXlZmfpygRmJpo8HlmYKTkKRIYAxiD1X/NSvsD4UbtzbbeHBIhywV1ULAUMzBYwMHsIipeo4U6uqynqyPUFkd/VGKhnSrZ3Bm2kDIJDAn2jHSrHReQ4AcK48tjvTDBt6xILwSPUIgTPcCtMM8sYi4yoV3SupIbBHPBoVajwybvrGsX1Z9S6iZ5EHaCMERg0da/v/pPhHf7bg8oJ9qjaziJt/kJPYc/tE1Dv6yyDKuwI9z/AEI96gNxjZ8FxjnLO0/896nQ2uhxN9s+TdPsAs/YsD+lVbeNlG7dZvLs5ynLE5IbFZri/jy9bMBhDdYBkfPnFSuA+KLt8EQPhYkQvwBZM+0Cn4fJeTS6bxfbuLNuW74gD6nHWnrHiMP8Gxjn0i4N0jngKaxt7xhplVgAgKISqsiQWkJbWOkkz8gaveD8bsOR5RtK0cgio3vn+gNFx/o9tHfvtskDcxHwKfUPkcTUEae6RM3bcjmXLQexUEYpTcYC8yCaS/i5F+KB7wanVPaRotTcRtt0KUPJmclieYhdnKOm4xWT8ZcF0t1jce/eUzyG1lA7IhA5/Otpo+LWr4HwkH6ie9DWeGrbMGAG5eW7IHuBSl8b2LNuE8Q4XE7AyW/ym5HmP9AI+g5dzTGh8L3b3wDH8Rwv3PP6V1rVeAUNw3LrG6x/i+ADsFHT51XcUum2NtsHHtiuicm/TPxZvhv4XBgDd1IX2Vd2PmxH8q03Dfwu0Cxve7dPu6qPsgn9ag6/T6lra3LYwxCx9efy7n2rSeH+HNEuZ+XKesVGVv2qSfS34b4Y09j/AALNtD3ABb/UZb9aRx/SX3tFLLrbdsb2kwOsYOasdOkVIL4zWG7to5in4TLEvqWnrFsR+rTTq/hJaZfTqH3e6LH2mf1roVxV+9J09kCr88vsvGOej8LrKNDXLj8uUIPfoT+tL4r+FNp7THTlxeAlAWBViM7ZIkE9DPOK6U+lB50q3Yil+2/Y8Y8wX9A6MyurBlMGRBXvIPIzVxouGFLQuZDSIKzunv6a6R+KfhUOv7UsnbAZQsxiA0jpykmsho9ShXedqi29sx8QMOig7DzOflANX5+XZabDjeq/ZlN7Fy41lkDkrv6Mqc5KciSDzE1gODam/ftBAWuXEY7GYgEHBEXC6wAxB9UjEVv+N+Etzi4H9MqJjewT5OfhMzg9Y6VC1PhFbdxXswLbclZSyzkEDpB7H9OQws2uKbhvAWtKb28bWDSocHbc3yNoQlYMxBiCfbLt2zcsX0uWgdt5dpTBRSoIJ9JiAS+ZjBmrziN1re8EuSDhYJndz5NJAjKnMAHOaXw7TAblZEdS/wAJVtskgiOYV/cH+c09BRa/iYCIULsii5uX0ru3AQWUjJkkECAeY51ml8PNddmVxbQjaoBgOpG824XGTBUcsRg10Li/h5bisLbBHA2BbhbPKF3ncIxjAOeZisZd4fc00ytxngBrGQogzuVgZeBtIIn9KL2FBxHT27YNplLXUCkXCVCNuXBCxJiROR19qquJaq05YJbeSOc7QrCJkRkTMDHTnWrDnUk3AWAJ2tZb1EEkFiobETtxMyTE9cbxNQGKlCrCZ5z8RBn69ans1dpgHuBdqiTmCf8AeMVsk4bs09m6l8K6u6sqsodB8O6eQBjrHzzjLaK0NxMHHX3kCB/fIVY6m+oAZWCyG3QW9U+oEnlnGMZXM4NZ7/6VrovV6gPqyt+4oBliwXeQYGVg5Le5xuk9y0mqtgjyyTz+NFEEzKrtBLKe84nkIpjiHC7ly0mqtWmNozbJWIW4MwQMgEERNJ8M6J7uot2oiXUEExjdBmcdavfSWgTgTnklxhJhkUOhEmIZgCfqBRV1O34cUABL9+2vRFRCqjsCUJj60K00lmNdrEtyENxpnBIJEGIzE5BH1NZriPGWACqDtE/EWmGA/wA0Z+VK0eve/eVRAzg9s5Joavwxqnd4tiFJiXtiR3A3ds12SSe2HtU3tW1wyxn+gq98EasLrbW9lW2zbXLfDsPMGcZ+HOM1ntZYa1cNto3L8QBDAHtIxNO2jIirs3Cl01H4h8GZNVcjaJIdAkZVmndA5SSRmT6Z5RVBo1ZTAkH9Pb9a6De47w/WWLdm6121ctW1Rb5AxG0EkhoYE9D3MEVU8Z8PNbuqmmBuDyRda6CCpVrnlgqRzOGnHXB7ZY5amqq4/MMeH9U5Zt7bunzPWrXX2t30rIaDiHl3SNpOCAMyOoMD+81qk1vrRLg2FgpgnIn+KfhxBg07OyifwO4bc84rSJ42W0nriB3waiabQFhFpDH/AOxgQP8AxQ5P1irXS8DA5gE/IfzissrjfbSSpui4p5yBxbIU8jnIqJeUO5C2hj8zcj9OtQ7PiO3/ANTPD2Uq/ki6rlsPOSgXnIUEzPQ1pktAVlufCtKS9wU3I3uYHRRAjsOwq1s2AojlWa0PjC7ev8RtDTFToQdklibzQ5UhdowQqkAEzvHerTwf4nXXabz1tui72QFgBv24LKAfhmR81NLy2rx0uVTsaB008yaWppRMAntUkaGkE8/pTy2RWe8CeJzxHSftDWvKm5cVV5yitCmepjB5ZBqo4l4z1i67U6TT6WTb07XrTvvG8rbPwrHrm6VUAEYVqWz03gMUqay/4d+Ibuu0K374UXC9xSqqVC7G2wQSTOJ+tacGlZoCu2gylWEgggg8iCIINc2454RXTkqgPl3W+IgHYIO1fkGI+cCtHqfxF0y3NTaXe17TJddrW3azC0JbaT0IggnBBmsNp/xmQ6EHU2vNuPqGtG2pVWCFTctEQIwdqc+k+1OZeI1a1PC+IGfLb8p9BMRAMFT7QJE/0qa93+GdpIBSOU9TPL51nfEnHrGnvae0xJfVAFCpDANKqJYdC3pn/KeVW1m9k4l0wyiMx8UDrEfoOtaEO5b3FleSOQIA3gGBHuc/Xtmq+xNi4FLICQW3btjsqYACkZPzO73PS60kbDtOTnmSGGYIJ6+1Gyq42sZzIONwjH1P6/KgzLajzlMNDgDy7kYYA8mxnOCDj2otTprd615bE23WACJVhuIEoWB2tIjsZgjNVb6Zkugs5a2YIhVImCI3TAX1A9IIJqfp9StyLixcYDqBuURzkZaAOfPJ+VBMN4utvp7Shkc2ywV7u4w0RBKkHbcGcmQfpVJb0huW1P7u4VbCsyl9hE7dr4KECYHWMcq6dfui4SIALYZGClHMcoOJg/Wqi94XsOqI1kYlVYTIkkxuPxdtpmOkVNxp7YHUcEG1ttsMysHJQ81I9QVI6Ekx2U551CtcEN59jkolyDMZxmRMTIHL9a6rpvCCo8+aEMMFBViDIKwzFyeXTt9hJ/7WCDF1UchJO0kEJgCCDsWQJHYGs/A9q3wR4ct6ewUu7b9i68JcP+GynBEZ2uCpwfocTV5xPwRp7hDlAXSAhUEMAvIRJ5dvYQB1K1o1t4ttbYXCfMsgsASqg+nkVPPERBpF3iF20V8gf/K0znBGYVnlSI9x7VrJ0lQ6fTBV2rqLwALCN1nB3GR62DDM4Ikcs86FaRvFCzmyZ68ufXmJo6PAbcj0nhHVty09/wD0Mv8AOKsrXgrXzItOCORLoD+rV2PdR7q3udZeMcfsfhjrCRKIO+64n3O2TVxpPwkc/wCJfRfZFLH7tH8q6Ruob6XnkfjGU0v4X6VY3m5c+bAD7KBWj0PCLVkAW02gLsGSfRuLRk8txJ+tSPNpJc9Ki232qTRFrQWUYstq2GaZYIgYzzlok07bs2lMrbQHuEUH7gUw1tj1P3oJpj3P3NLRpvnL3ov2he9RxZpXkUGgXeGqdcmrAG5LRszmShLsR2PqKH/x96ntrn6IntLn9YWlCxRizS1ArLWgffefeqNeBDFASY2BbeW6oAYP+YzU3hehTT2/LtAKm5mCgAKu7mqgdJznOTUlbVLFqlqQ90QvGmWe6QRuVZBEiSR7gmM/SpBtUny6ZKfRWW0lsWrFndbBYj1jdLMWMKeeSTlgcmmtLobx1B1LDbcZDbhiPRb9DKAFZ1JDqzyRnzCDgCr3ZSSKJJ6PdQeBaA6bTpawxUsSwJXezuzs5EfES0mMSTECrFr8CWEDuSI+5imbihgVPI4wSD91Mj6VUX/B+jdtz6dWP+YuQfmC0H6iq0SjTg1g8buau5sKXLDWlmILC3ZDuDyO5LlxMfwtVD/2rbThOpsEQ7XbN62wQ77fmrb3DJ3OloMymM4OJrc2PCeltmVtx7bnj/TMfpUgcH04O7ykJHKVmPkDgfSpuEV5KPxnw3T6i/o/RvuJqrZN1IlLeW9cS21n2kYick99p5gmcfpURcCAAB9h9hSgRRpJ/wBPYfYfpQ2r/Cv2FNrFKigDbTWzzRDPdRSU0VsckURjA5D2pamjDUA1c4dabmgP3/3pP/SreYX4hBG5sxy5nmO9PF6IvQCG0akAHI9zP8xUHU8BRhBa4BgwG7dMirGaS1MKO74UtkzvuD2lYGP/AI0Vzw2pUA3GaIhjtLYOMx0yP/KrhqQRTJXWeCBVA3Fo6sATHTPsMfSjqdNCmQqVFChTIYWlBaFCkZQFKAoUKmmOKGKOhQB4ovMFChQBpdB5UrdQoUjBX9qWGoUKAIvRSaFCgC20XlA0KFMDW1FA2hRUKAHkj+4ozZoqFGwWqUeyhQpAAtDbQoUAIojQoUARFIYUdCgECgTQoUwaam6FCmQjQoUKYf/Z"/>
          <p:cNvSpPr txBox="1"/>
          <p:nvPr/>
        </p:nvSpPr>
        <p:spPr>
          <a:xfrm>
            <a:off x="176212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 descr="data:image/jpeg;base64,/9j/4AAQSkZJRgABAQAAAQABAAD/2wCEAAkGBhQSEBUUEhQVFRUVFxYXGBUYGBUXFRgUGBQXFxQYGBUXHCYeHBkkGRQXHy8gIycpLCwsFh4xNTAqNSYsLCkBCQoKDgwOGg8PGiwkHCQsLCwsLCwsLCwsLCwpLCksLCwsLCksLCwsLCwsLCksLCwsLCwsKSkpLCwsLCwsLCwsLP/AABEIALcBEwMBIgACEQEDEQH/xAAcAAAABwEBAAAAAAAAAAAAAAAAAQIDBAUGBwj/xAA/EAACAQMCBAQEAwYFBAEFAAABAhEAAyEEEgUxQVEGEyJhMnGBkQdCoRQjUrHB8DNiktHhFRaC8XIkNENTsv/EABkBAAMBAQEAAAAAAAAAAAAAAAABAgMEBf/EACMRAQEAAgICAgIDAQAAAAAAAAABAhEDIRIxQVEEExRhcSL/2gAMAwEAAhEDEQA/AOahacApQSlBK9zTziQtLCUoJTirQRsW6V5VOi3S1tUwji3StlP7KGyjRGgtKinAlGEp6LZnbSttOhKMW6ega20YWndlHto0DWyhsp4Chtp6BrZR7Kd20YWgjOyj2U9sobaDM7KGyn9lFsoIztobae2UNtMGdlFsp/ZQ2UAxsotlP7KGykZjZRbKkbKGygI2yiKVK8uiKUBEKURSpRSklKWjRfLoVI2UKWjRQlKCU4EpQSlotkBKUEpwJSwtVotmgtLCU4FpxUo0RoJSvLqQtmlmx7UGibKHl1J8r2ojbpkYCUoJTwt0tbdARSlJK1LZKTb0xZgo5sQB8yYFMItCtfoPADMw33bezMlCWaQJhQRGe5P0qm43wFrDnO5JIDY9+cfI/OPpUY8uGV1KeWGUm7FVSlFH5dLS3WukbGq0eynUt055VSpG2UNlSvJoeRQEXZRbKl+RReRQEXbQ2VJNmkm3QDGyi20+UoeXQDG2j2095dDZQDOyhsp7ZQ20BHNukG3UkrRFaDRdlCpG2hQEILSgtPLapxbNIkcLSwtSRYpY09MIoFPW1p4aesVxHi7X7pVfgUnaOUx+bGZ/3rHm5Zxza+PC51uba08v3BrLcetXzbUXFZVO0ExADwcMe5z7H6VF8N6u55iWy0kEBUYna2YCkjPyH0rk/mzfrp0fx7r22TqKg8S1AtoTGen/ADWh4pwnT3km050zvEK1zcjluQHmQQAwCkGfl3pL3CfNU2VadSoIazcHlyBIba/IxgxgxP0P5cvWtD9HyqdN4ic2wsJunDczkYHLkJJ9/pWg4fZ8y27OCm0CHhtjMMMpxzJ6DkfaYqbXg64gZbt/yyqqSAskjadxW5gbBAwGnNZ3Vb7ZdtxYFjDAkzDf5vVMdwMEVjOez00vHL7azTMLvwTuAkqQQwXnuj+GCM9JpXDeGvfdbix5Vu4okwQzA846qP5kdcVR8K4wdOUuLG+N2fh/MGRh1BEc8ZgzXQ/DvE7Ots+hFt3CdrrIIAbqnIlSTI/hIgnINPP8nO4+NLHhxl2mftAsXRcFwW1L7Lttl9CXNs+kGSikiSOgYEVe8V0S3be6ASZUjEzB6j4sx9wetU3h/hbi9csXF3WrluUJM+tWiMiZE5HQ/epN4tprxtO3qChkJwHtgsSDPNgIHfn8zjjWtjIcY4IbYFxR6G6Z9DETsP0yD1HuKrkt10XiugAaAAyXhb9LH0k+oAT+UhiIPSexqkv+EGZDc0x8xR8Sf/kXocR6hIPL9a9Pi/IlmsnFycNl3izaW6eWzTosxzpxVrqYmxp6P9nqQBTWr1iWkL3CFUCZ/oB1PtSvXdBH7PRHT0Wk4xZukC3cUkgnbyaBzwc1LpSy9wWWe0FrNNNbqwK001mqCF5dA2qlmzRG1QEXyaLyqkm3SdlIGPLoeVT+yi2UBHNukm3UnZSTbphF8uhUny6KgI1u1Uq3YpxLNPLbpA0unqJr+J2bH+I4BP5Rlv8ASMx71M12sWzba45wP1PQD5nFc1h7tx3Y+pyST1nsMcun0rn5ubw6ntrx8fn3fS44t4q81ItSgaPijdAUhh6eQJn35VW8E0Z3BhKhDJbIMj4c9Mikpo1baC8AsRIA5T7kda2FzS27QPlOHTYGOQGPpXzF7qNwI715XJnb79u7HGT0Ys8bNxW0zN6rpBDztKwpPlsxOYIjPMMetV3iLhQtbWQMJCsDMqWEb9pAGMj3HflUHg1ovftgMqesZcwslvSCekkRJx3roWn4KWsXLeoRlgkzhmtNhScGGSDmJlSOsEZWaWz+i1ov2bbFizFmS5uUEi4VLLckAl2IHwmJK9TWm02oZC7a1bW1Fm1qROQCu3aRHwzJBhkzI6DIaUXdBqxAXnhWzbvIDIMx3yGEEH6itfxbVG9d22Vcb23NYklWMeprQAG9SCB/EA6gDMA9Be8O1v7Smx1W25Li2TBttCkhWmBt2mRHISOgmn414c0gs3HAAYBC1mYyZygJEGCYYT9QYLPh7jqps01+0vketReht9sc1JJ6LJEc1zWu0Wqt6t/LuWwHAKrciJYAC6u4Yg/EOhkd6qUnH+OcFWwoZbge0W/d3IzMSVfbO24AciYIgiRR6DVFFW4rEsplDygyMnrHt1zW88ccEZUkWj6oRm2rDT8IdVEFg8bWADD1CO+QTw5fuPstIPTz3qV+ZAcZXH/qqncJ0DRceOo2wUt3CQ72WIUbo9RtuRmeeDg/6qPWcRfWaRnZAbluSQJF1T/EufhYTPQn3GeYa7VXUba14EoYCCPSwxMDAiK1/AOMK9+3dS7DghbttgVVw0BiFJIOeanHI4AMOzQ3to+BcVOs0xtAqXQggEw89CDMQxB+sTEik8S1507IQNlxgC8SBvU7SfmYkzPemeP+F1t3hf0wIW6TAGdlz867ROCciD3HKo3E/G9kWtvEUfzrRA3WwJuScFciDtyQ0AxODinLr36KzaL4o8S6a2qNeYi65gQpbcsgFn7RPPM8oxVRrPE2mtCTdDH+FPU2RIwOXMc+9c+43xfzr7OwwSQqkyVtj4ASDEgdus1AfUE/DiJJ9xA6f30rfH8rLGajK8Mt3W/13jW2NMXWVuNhVaCc/n7FQM/YVh73HLjuXf1nEFskfKMAxA5VBtrugYHuTAHejW1PLlnr/OseTnzz1teHHjj6PLrWLhgxUzMjBHLrz6VsfDvjVnYJf2gRlzgznJ6Gawzyp6r9+Ro7JyB3x+kD+dRhy5cd3FZYTKart1oggEEEHIIyCOhBp4WhFc54B4vbTQl0m5bgRHxISZIJaJ649q33DOK2r6brTT0IIIYH3Br1uL8jDk/1w8nFlh/h82RTT2akxSCtdLJDa1SPLqYbdJNqgInl0NlSfLovLoCN5dEbdStlF5dARfLoqleVQpgNfpblloa2zLPxp6xGNrQMkGenLrTPELnk2XusDCYMgg7shVI5iSIGM57VW+E/xCELbv8ApbMPzBIHcnDsREcjJ5Vr9TokvjzFUbsLEEgqIgRMSMwSMfKvGn5fJPfbuv4+Nca414mfVAKw2KudonLxiTSdBwm+VZmU8o2nDbQckL1Anp3Jro+o8HFLi3bSK5Qlto9G5gDyDKQGE9+ePerHS6M32CmxtlSRvAVgemZKsNykcwRg8q58uTLK7+WsxkmnINJpzOZkNI7CCY+cx+lay1xTzdMbV5FD2o23FHqMEyjYlhgkHoZ5TWt1vg+N12wE85TJVlVxBEbLiMMAlTD5M9W51C4fo7PmnzyNP5cM1oOTdABgEtgE7oMLPTOcxv5WwGoQZgxzMjK+8kch/vW/4fqytpZm4otBWZcuRyuA7c8u3TvzrH8e0JBZAAWF0/CuxTJJkLiBGRjANarglu8Ldt1BuIkSgH71QZAgfnTAggjHTIqs4nFrrujttobytbFxbJYpvJZ0kDcbbCCEAn09+/I4+9d0tl7S27l0WrhQs5J/d3FHpe2kwCOR7gsJ7bjT6JL+ivrp7jC/G3b6kMgglSDnIBXGM561y69wo3IDQpUlfVI25jPaOs08ZvEW9tjreD/s10jXXXPmgv5iKLlm6eQfZh7b4HKZnE86iabfpNelzUErYv8AN1abQIUL5gz8OV94mRIirO7pgumWxrExaK7GLkhZO1wrETtIk/rg1B03Bzbsvb1Ae9piS3pAd7BklXQNl0M5IIiTI5Goiml45xW8Fa0tsMH/APt3Qi5ucFWAGY2kL05GJEGs7xi8l0Lcko3VSCqLK8wVbdBU7trSsA5gTSeHcUNhF0q3EuWnBKi5AUqSYe05MowBPpJBDTzq34PwlCt3h17e7W2LWnDBG2O4JifT+YNsbnmIIFVKHLtTwnkbXrMkMqboU/8AkJiBjP8AvTy6Z1PLIOSD/P358q2PiD8PX04Ls+xAf8QTBP5SwXIJBjlE4nNZ4+IAlogqGuiVCx8WMMey9x1x3xe5U9tvwbxLcGkW4qllBCOg2gFozz/NADAx/wA4H8SPES6x7KWdxW2p3E5BuEwdh57YHeJY9qq/27UHdLsisAG2wqkTJBCASeXuKf3A8toEQ0CNvKAJ655fKlJsemVuaUxgHM9Og55n2pu0vPrGTNXzWFtBpgDpJJIBwSYH6UixobYUywYxkDJAmR9afgPJTPbAAAPMSTHLP9/pRWQd42+qO2PlyqallGukHeoiQZEkTGZ/vFPWddbLkbCqj4SBJJ9+VLQ2Vxjh/wAJzuaByxiqxNO4PfaZkkRjrmtLwjxH5F0XPKXcFYKXlgm8bQ5UdQCTGflVpxvSJrB5tqfNMF7OAm0DnbIzBM+mSRmYgUZa2J6ZrTq2r3h7ltGUSCwAU7QYG8CRzOT9ag6W89tx6ihXOJmOfMf3FWN7gl6yWaOQyAZIBwTAzAyD1EZq48NeHf2+JkJG0sGthkOGwrEb1yTHp+c88vVX8I/BfH9220Xt123ED4Q4M4O7rjvXQOEcSTU2hctk7TiCIIYcwR3E1zXxZ4L1HD3HnKChJCXVnY3tmCD7H9asPw946tm81u4YW7GeiuJgn2IMfau7g/Jyxy8cr05uXhlm8fbpItVHvX1HWT2FC/rZEAYPXqRUEpP99K9C5/TkmH2l2LgYdjP3+VPGxUJQNsNIzIPQfT+o7daV/wBSZSATI64z9aU5Ps7h9JPk0DYqQnEbDDcWe3y9MBp58sCPvmmrfFbR3S3wgtJBHpAk86c5ZReOwjyKFZO/4svFiVKqpOBjA6cxQo/bB+uuckeknlnvk/L++tabwfxt7V9RuEAGN3wgSNwjnECY78qzNvnkcvt9aVYvZJ/XH0j3rw69GPQPD+KydjBkciRyZGxMggkDGZH1qezFkh+QaRcGQrcoPUGOh/8AfEuE+I79u6Gt3GItwRj1AExORkerkZEGuoaTxgHX91bLKB+8hiDkxugAHkPy4kQelLYafTuwfddLAxHmLGQP4zyBkT2Mfas8TcHsX2AuAC7O0XAu0OI+BzECehkc/Sfymfpd7EpsJBUMvMAgwZhgI5jt1xQuKYKr0HI8weRESPTI74P2phz3jv4eXhaLWQXtD0lZ8xkG6VAK5Ycx3EAVnfDniH9m1AJZgo2qd8ksBAxjACgekgyBB712Xh/EilwFrS729LAMQX9R5BoQuI3CSMg965d464C1i8zeWu1iXtMJ2MhOQpMQRMFTkQPmaxu+iq9u+KNLddYueU4dWF6yGzB/d+Yj5YA4kRBHWazfG2uLdvpcuKzG47Mw5NLSYB7g5qr4cfNm26oGALK2FJx8MmJ5g4zg8+lqwPls2ow6ACTkPbCHa8gQYAAJkkyPeTGyZWHZ01/hDxempteXc2i7b9PqKgXYBMw2CYBmDPUgxm741rYs2msTaKs0eoEbgpK+oHCNLdcwRmuM6C9YIYsyhRGJEQTE7ZDBhMgil3/FlywXs6e6GstzMAnJkkTIVsRK4pfIaniPBRqi12yiI+5g+07VGNysUbABAYEjqPnUP/ubzlVS/lXUAYXkJMFfQN204X0KcZypAMVleGcSNt2cLv8ASRFwny8iFYgZLSMD2xSuGaZr7bXQHmdwxE85HKnMd3orW1v+P9Vd0o099LN7MLccO1yThSNpWTzyedUa8Ab0M7kHm4HOfn3/ALzVvoNEqAKogDl/KfnFPET9z9uX9/Ot5xyI8lJrODs9xVTCLt7YiZJJyTk/U0xx2wtu2NjwZgADmZz8s9fapHG+KvbAFoAbsFz7f33rPft7jaxztnnkFip2yOc/7VN1Oj7QtbdLNlNpEBpMn5mfmKa0abRJKjOAZJaJxjMT8qmak23LTJOW3fDOBg9JqPp+Fs6jIgZ5x7kD6is9d9KRbVneYGIH2/TnVnw/hjMw3GBy6YXMk/X70h7a21B27mMAfU845npHvFOcO0113UBjB9R5AgTEHt/zRJq9ip6cPG8hYCoTz6RHMkgEnNWmo4uiIqpA2u375HIht3qXmfTDKYIg9JzVNx8FAihgwEmYEScupYGS2Qe+c9KpktE25MRu555mBP6VOdh4x0XQ6sa/T+ZbH/1NkAOkLFwSNr91/Luj+HnmrLw74rt6IraO2HIO1UUhW2BWFwgbpJEe65E8qw3ANb+y3jeQMWtlQw+HdbZgLkMMgwYxn1Y5Vf8AizggLPf0iJc0twwLgKn1kBhuSZVxlSYgzJAPOJVadI/6rptYhQ+WyEQyAhgAOfoP5esge/y534m/Ci/Z3XtICyqSxtBgbiiZDWyCSy9gfVjrWKbUXVbcSytMen08oiNsZEfpXUPCHjwXNPF24d6ELJAwCJDdox6sHmMHNPcvsML4f8WNauEX95TO4KASGBy22QJ5duZ610vQ6UXGUK42sAwaMQRKyPtTfivwppNYwdXFm5AI1SqWt3AwiHYelmBjMyI7coHDNM2kssl64ENt9qtDul2205QrgRGVOcjFdPFyWf8ALHPCXuJ+u1u0FeoJmQAR/f8AfSqi8+CT2gd6i6ziZuXjtffyAbI3cv4gD9wKj6viLBQAJEZb37fzrs2w0kXGIScDEyTyH+/sKpdZqd8Kp9I5nkCfl1+tR9XeLGWO725VHBGZ+2aNnoLl8yYJj7f0oqG8DG1j7zH9KFLYZxM9xTi2YkROP0kEfympmn4fvubZAkEgfxEcwsTJicf1plLBBPPsPfpivMrqStGBKMsA4DKRgnd19ip6dR0q5uaq5buLdsEE+VBICsu4btwAyAYA6CJmOtVPDLcMQ5IRgQfTJ5TgGO1W3lpaQoo3FmDKwfoQQdwQkBukc80SdjbeeF/xE9SWLyBUlStxTAVXBII/y/EsE9CO1aHinifRBfNt6nzEUMXOSVYSQMCZMECfbOa5Deutulpkgr3w2TEz1+efeqq9pgC2ZBX1BcAQZAM8ziTFHjYNxrW/FZxqQ4tA2CoBsmPMJExc3jk/LIkQoFaDiHibS6qwPMvE2t/+GxY37bFTlV/iAmQfSc+rkByjQabcCZ5D6xy7VZojKkRug8l5sIzIGelVMS2ZclnlcgmRMqw9u0/IkVf8X1xv2QHTYxADNugMvOCiqBzg1Bt8QCKYEOAMR8Ix880hNzsASMdxkx3+5q/CfJeVQNVoFTJAgDB7kjlP986qDbM4984xVrrb5djkmCYHOQMf0p7hXDTcG4CFxk/30peO70N6nav0ukLMF2lt3ITmfpW64Zw4WkgRJgmOU+3tUbhWhCSZnoIEADr7k+9WNy8AK2ww8UXLYruoj6c+0daodd4j5rb6GCxxPsD296Y4lxuS1teQ+I9ye3sKp00q4HM7vpU55/EVjisNVxXcm1s4DSOSjsTBnr0pj9n80fu/hUSFPItMzj7ZM1X6q+CNuRnv96FjUsBtDRz6Dr8+XKs/LvtWj54QwEnHOMZPee2KnaRNgP5xAj5gSR+v6GmbeoLekqSGOefM4xHynrU/9nIt5JxGBmOmYqpPmFf7U16TmII9UZ5k429orReHra7Au4I7jDtykD0qTgAHvJ51Uay4ruAB6VgAx1nJ2jqal6XUC2nXfIcCYbGSc/L+4qJe+j0TxfSFSqsohcMcEF2JY+wOR16VVebtVREgR8j15VqeJvetZJYh9jw8MoUpheucg9CMd6z/ABPhYEPaBKxBzO0g9SAO/asf9aD4TfMXTgkhOeREkn+X6VotB4s2alAVTyHYM9pBsUbvUNpJO0g5G2MjESZzvDNGz7kVlBYDmYAg9STy9zVvataazdtLqD5iABW8sEfmMMHMSJicdKU9iumX/Cmj1nVt+BuMMFBmCAI2nH9YHWstfhMNLeFzzbnlZDN5lq2UBGDuEzkgjAxORSeIcdV7e6w20KqqbRaVe3MK6nO4AiJnBHQ4qVwzx0lpVtXwtyy3oZCWdFVphSX3dQRDR7YrXXynYtL4T/ZkZvP3W3/KyBrSyTuJtgjcpiMAHOCYp/y106AOyhSNy7YuWXtwBGy6BKqY9JjaSPatBZVbljzNKyraKqqIykBZ/KeqqV5BcduxznH/AA0RbuXNJNxTO+yzFhuiJtsRuVhyDCSOXKRTDNeI+F7L27TqVVl3+WZMAZaD/CBmCQQPamtFxtAht37LbWhht7EekgNmIJyCRms9f45cRfLvltpJw4BcFTyY/ErT+kc+dJ/7tbccYBeGAO4q3w7sgY5YHQ8yTWk5ddZM7hv0ncU0Kq0qwNtsoepHSV5z+lVjgHAPzPSpOsaJ5yQDMbcHPw9AZqvZu2a6tsj3lr3/AEoVDO6hRsJPDeItbffCAgghWAK+kcvkeUda1fCb9pUvyFYMzFUj9y3pkkBsqyTIOJFaRvwcZyu7Uqqr0Wz1IAJksBOOw+VX/Cvws01rLvdunOCQi55+lc/rXB26HPH1Fq5bwFnMAqqCVDbSoJypJ5cx6QZEVXkgwYjooAgBe8e5kzXb18F6KI/ZrWBAJRWYD5uDTI8A6KZazuJ/iZ4+iKQo+1Xjde02befuMscNuEduuKqluypJjnj5e1elm/D7h556S0fb1x9t0U/Z8D6FB6dHph87SH/+gaMrv0cjzVZvkDaox1PP/wBU5aZyJiSvzB9u1elNR4U0jxv09po5SuB8hyA9qr3/AA20DNJsfQO6r9lIpyz5Kx56sWHB6iT8XUCPvVvoztt7ZJOZJnMmu43fB3D7QEaMORyCpccn5knb/qNYnxtq7dsBf+lmyPysxCLPuLAyfYvV4Wb6TlK5/puGoCC2SPnH1qe2qxA5dqgNdJPb2HKkG6a6JjJ6Z27WtnXQIPzqBrtZcadsZ+h+9RyxNAXCKLjs5R6fQySWAAPTrPSf9qd1ukO0+WoEjJ+dFbuN2NXWi8J66+Jt2Lm3uRtH03RP0rPwxkVu1idZbKAdzzPYSRj7U5w7RPcjAA6sQPt71fang+xyt0etfSQYMEdMGKEEVM4uzuRdjhgAwYB5kYJ+R6fSmuIWDA2wAAcfzzUi3dIGZNMau96DJAmYGZxGMcudXcZpMvart5gAHqxn5+1N2rNxbi3CpYE88wR1HaI+lSATuiQcL0IHLofpVxpLRulFEAztECQHLY+/9a5Zi2tb7hnhuzr9OpLP/hJFwbRBDdUY9PoDnkardR+GF7TttbZdttO4hivpPswMeoL0MRQ8Oa02HKMpVzchgwkFSgXYQMj1AkGMekda3Fnjgt7g+0lmKBiTl1UegjIzuYzmIIzg1FkOOYcZ8O/srK+nV2ssQlxtvqAkeYtwKuOcYxj6VQ8V4D5blT0A27h2n4o95x8q6jxOwnmi8GD7rbLsXCkEkjIiGDDkB37ECq47oEewDbtMW+MN8ayS0qTzB2gGRjFGuwwTcQe2i2d5A2gbVBUA4O4/xHAMkc46Cqnz4ysEkjJ78sGtbx3gFwBbqoPWpZoB22xOwgsSTz/nzxVfZ4PuCkhCFXO1lIgztMe+edTZfRwx4Z4/f0l1mtswJ+MP6lZJGGDfF8+YiutcF8eafUAE3BbYsAivj1kYhhzBmD/zXFdTbh4WPgICnGYMGD7ieVWuh1DNZ8orZQMQ+/AII5nceXYjFVjuXQqd+LPC7n7VuuWipb4GliWhVDLiUwZMgj5dKwr43Acz/KtBfvsylTcaDjaXlZmfpygRmJpo8HlmYKTkKRIYAxiD1X/NSvsD4UbtzbbeHBIhywV1ULAUMzBYwMHsIipeo4U6uqynqyPUFkd/VGKhnSrZ3Bm2kDIJDAn2jHSrHReQ4AcK48tjvTDBt6xILwSPUIgTPcCtMM8sYi4yoV3SupIbBHPBoVajwybvrGsX1Z9S6iZ5EHaCMERg0da/v/pPhHf7bg8oJ9qjaziJt/kJPYc/tE1Dv6yyDKuwI9z/AEI96gNxjZ8FxjnLO0/896nQ2uhxN9s+TdPsAs/YsD+lVbeNlG7dZvLs5ynLE5IbFZri/jy9bMBhDdYBkfPnFSuA+KLt8EQPhYkQvwBZM+0Cn4fJeTS6bxfbuLNuW74gD6nHWnrHiMP8Gxjn0i4N0jngKaxt7xhplVgAgKISqsiQWkJbWOkkz8gaveD8bsOR5RtK0cgio3vn+gNFx/o9tHfvtskDcxHwKfUPkcTUEae6RM3bcjmXLQexUEYpTcYC8yCaS/i5F+KB7wanVPaRotTcRtt0KUPJmclieYhdnKOm4xWT8ZcF0t1jce/eUzyG1lA7IhA5/Otpo+LWr4HwkH6ie9DWeGrbMGAG5eW7IHuBSl8b2LNuE8Q4XE7AyW/ym5HmP9AI+g5dzTGh8L3b3wDH8Rwv3PP6V1rVeAUNw3LrG6x/i+ADsFHT51XcUum2NtsHHtiuicm/TPxZvhv4XBgDd1IX2Vd2PmxH8q03Dfwu0Cxve7dPu6qPsgn9ag6/T6lra3LYwxCx9efy7n2rSeH+HNEuZ+XKesVGVv2qSfS34b4Y09j/AALNtD3ABb/UZb9aRx/SX3tFLLrbdsb2kwOsYOasdOkVIL4zWG7to5in4TLEvqWnrFsR+rTTq/hJaZfTqH3e6LH2mf1roVxV+9J09kCr88vsvGOej8LrKNDXLj8uUIPfoT+tL4r+FNp7THTlxeAlAWBViM7ZIkE9DPOK6U+lB50q3Yil+2/Y8Y8wX9A6MyurBlMGRBXvIPIzVxouGFLQuZDSIKzunv6a6R+KfhUOv7UsnbAZQsxiA0jpykmsho9ShXedqi29sx8QMOig7DzOflANX5+XZabDjeq/ZlN7Fy41lkDkrv6Mqc5KciSDzE1gODam/ftBAWuXEY7GYgEHBEXC6wAxB9UjEVv+N+Etzi4H9MqJjewT5OfhMzg9Y6VC1PhFbdxXswLbclZSyzkEDpB7H9OQws2uKbhvAWtKb28bWDSocHbc3yNoQlYMxBiCfbLt2zcsX0uWgdt5dpTBRSoIJ9JiAS+ZjBmrziN1re8EuSDhYJndz5NJAjKnMAHOaXw7TAblZEdS/wAJVtskgiOYV/cH+c09BRa/iYCIULsii5uX0ru3AQWUjJkkECAeY51ml8PNddmVxbQjaoBgOpG824XGTBUcsRg10Li/h5bisLbBHA2BbhbPKF3ncIxjAOeZisZd4fc00ytxngBrGQogzuVgZeBtIIn9KL2FBxHT27YNplLXUCkXCVCNuXBCxJiROR19qquJaq05YJbeSOc7QrCJkRkTMDHTnWrDnUk3AWAJ2tZb1EEkFiobETtxMyTE9cbxNQGKlCrCZ5z8RBn69ans1dpgHuBdqiTmCf8AeMVsk4bs09m6l8K6u6sqsodB8O6eQBjrHzzjLaK0NxMHHX3kCB/fIVY6m+oAZWCyG3QW9U+oEnlnGMZXM4NZ7/6VrovV6gPqyt+4oBliwXeQYGVg5Le5xuk9y0mqtgjyyTz+NFEEzKrtBLKe84nkIpjiHC7ly0mqtWmNozbJWIW4MwQMgEERNJ8M6J7uot2oiXUEExjdBmcdavfSWgTgTnklxhJhkUOhEmIZgCfqBRV1O34cUABL9+2vRFRCqjsCUJj60K00lmNdrEtyENxpnBIJEGIzE5BH1NZriPGWACqDtE/EWmGA/wA0Z+VK0eve/eVRAzg9s5Joavwxqnd4tiFJiXtiR3A3ds12SSe2HtU3tW1wyxn+gq98EasLrbW9lW2zbXLfDsPMGcZ+HOM1ntZYa1cNto3L8QBDAHtIxNO2jIirs3Cl01H4h8GZNVcjaJIdAkZVmndA5SSRmT6Z5RVBo1ZTAkH9Pb9a6De47w/WWLdm6121ctW1Rb5AxG0EkhoYE9D3MEVU8Z8PNbuqmmBuDyRda6CCpVrnlgqRzOGnHXB7ZY5amqq4/MMeH9U5Zt7bunzPWrXX2t30rIaDiHl3SNpOCAMyOoMD+81qk1vrRLg2FgpgnIn+KfhxBg07OyifwO4bc84rSJ42W0nriB3waiabQFhFpDH/AOxgQP8AxQ5P1irXS8DA5gE/IfzissrjfbSSpui4p5yBxbIU8jnIqJeUO5C2hj8zcj9OtQ7PiO3/ANTPD2Uq/ki6rlsPOSgXnIUEzPQ1pktAVlufCtKS9wU3I3uYHRRAjsOwq1s2AojlWa0PjC7ev8RtDTFToQdklibzQ5UhdowQqkAEzvHerTwf4nXXabz1tui72QFgBv24LKAfhmR81NLy2rx0uVTsaB008yaWppRMAntUkaGkE8/pTy2RWe8CeJzxHSftDWvKm5cVV5yitCmepjB5ZBqo4l4z1i67U6TT6WTb07XrTvvG8rbPwrHrm6VUAEYVqWz03gMUqay/4d+Ibuu0K374UXC9xSqqVC7G2wQSTOJ+tacGlZoCu2gylWEgggg8iCIINc2454RXTkqgPl3W+IgHYIO1fkGI+cCtHqfxF0y3NTaXe17TJddrW3azC0JbaT0IggnBBmsNp/xmQ6EHU2vNuPqGtG2pVWCFTctEQIwdqc+k+1OZeI1a1PC+IGfLb8p9BMRAMFT7QJE/0qa93+GdpIBSOU9TPL51nfEnHrGnvae0xJfVAFCpDANKqJYdC3pn/KeVW1m9k4l0wyiMx8UDrEfoOtaEO5b3FleSOQIA3gGBHuc/Xtmq+xNi4FLICQW3btjsqYACkZPzO73PS60kbDtOTnmSGGYIJ6+1Gyq42sZzIONwjH1P6/KgzLajzlMNDgDy7kYYA8mxnOCDj2otTprd615bE23WACJVhuIEoWB2tIjsZgjNVb6Zkugs5a2YIhVImCI3TAX1A9IIJqfp9StyLixcYDqBuURzkZaAOfPJ+VBMN4utvp7Shkc2ywV7u4w0RBKkHbcGcmQfpVJb0huW1P7u4VbCsyl9hE7dr4KECYHWMcq6dfui4SIALYZGClHMcoOJg/Wqi94XsOqI1kYlVYTIkkxuPxdtpmOkVNxp7YHUcEG1ttsMysHJQ81I9QVI6Ekx2U551CtcEN59jkolyDMZxmRMTIHL9a6rpvCCo8+aEMMFBViDIKwzFyeXTt9hJ/7WCDF1UchJO0kEJgCCDsWQJHYGs/A9q3wR4ct6ewUu7b9i68JcP+GynBEZ2uCpwfocTV5xPwRp7hDlAXSAhUEMAvIRJ5dvYQB1K1o1t4ttbYXCfMsgsASqg+nkVPPERBpF3iF20V8gf/K0znBGYVnlSI9x7VrJ0lQ6fTBV2rqLwALCN1nB3GR62DDM4Ikcs86FaRvFCzmyZ68ufXmJo6PAbcj0nhHVty09/wD0Mv8AOKsrXgrXzItOCORLoD+rV2PdR7q3udZeMcfsfhjrCRKIO+64n3O2TVxpPwkc/wCJfRfZFLH7tH8q6Ruob6XnkfjGU0v4X6VY3m5c+bAD7KBWj0PCLVkAW02gLsGSfRuLRk8txJ+tSPNpJc9Ki232qTRFrQWUYstq2GaZYIgYzzlok07bs2lMrbQHuEUH7gUw1tj1P3oJpj3P3NLRpvnL3ov2he9RxZpXkUGgXeGqdcmrAG5LRszmShLsR2PqKH/x96ntrn6IntLn9YWlCxRizS1ArLWgffefeqNeBDFASY2BbeW6oAYP+YzU3hehTT2/LtAKm5mCgAKu7mqgdJznOTUlbVLFqlqQ90QvGmWe6QRuVZBEiSR7gmM/SpBtUny6ZKfRWW0lsWrFndbBYj1jdLMWMKeeSTlgcmmtLobx1B1LDbcZDbhiPRb9DKAFZ1JDqzyRnzCDgCr3ZSSKJJ6PdQeBaA6bTpawxUsSwJXezuzs5EfES0mMSTECrFr8CWEDuSI+5imbihgVPI4wSD91Mj6VUX/B+jdtz6dWP+YuQfmC0H6iq0SjTg1g8buau5sKXLDWlmILC3ZDuDyO5LlxMfwtVD/2rbThOpsEQ7XbN62wQ77fmrb3DJ3OloMymM4OJrc2PCeltmVtx7bnj/TMfpUgcH04O7ykJHKVmPkDgfSpuEV5KPxnw3T6i/o/RvuJqrZN1IlLeW9cS21n2kYick99p5gmcfpURcCAAB9h9hSgRRpJ/wBPYfYfpQ2r/Cv2FNrFKigDbTWzzRDPdRSU0VsckURjA5D2pamjDUA1c4dabmgP3/3pP/SreYX4hBG5sxy5nmO9PF6IvQCG0akAHI9zP8xUHU8BRhBa4BgwG7dMirGaS1MKO74UtkzvuD2lYGP/AI0Vzw2pUA3GaIhjtLYOMx0yP/KrhqQRTJXWeCBVA3Fo6sATHTPsMfSjqdNCmQqVFChTIYWlBaFCkZQFKAoUKmmOKGKOhQB4ovMFChQBpdB5UrdQoUjBX9qWGoUKAIvRSaFCgC20XlA0KFMDW1FA2hRUKAHkj+4ozZoqFGwWqUeyhQpAAtDbQoUAIojQoUARFIYUdCgECgTQoUwaam6FCmQjQoUKYf/Z"/>
          <p:cNvSpPr txBox="1"/>
          <p:nvPr/>
        </p:nvSpPr>
        <p:spPr>
          <a:xfrm>
            <a:off x="176212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Shape 233" descr="http://cdni.condenast.co.uk/646x430/g_j/Himalayas_cnt_18nov09_iStock_b_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2968625"/>
            <a:ext cx="4695622" cy="313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CONVERGENT: </a:t>
            </a:r>
            <a:b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OCEANIC-OCEANIC</a:t>
            </a:r>
          </a:p>
        </p:txBody>
      </p:sp>
      <p:sp>
        <p:nvSpPr>
          <p:cNvPr id="239" name="Shape 239"/>
          <p:cNvSpPr/>
          <p:nvPr/>
        </p:nvSpPr>
        <p:spPr>
          <a:xfrm rot="1860000">
            <a:off x="1851025" y="1905000"/>
            <a:ext cx="3048000" cy="152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/>
          <p:nvPr/>
        </p:nvSpPr>
        <p:spPr>
          <a:xfrm rot="10800000">
            <a:off x="4648200" y="1600200"/>
            <a:ext cx="3048000" cy="152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Shape 241" descr="oceanic-oceanic-convergen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4006850"/>
            <a:ext cx="4943866" cy="28484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4400" b="0" i="0" u="none" strike="noStrike" cap="smal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QUICK REVIEW…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3733800" cy="57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Layers of the Earth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Crust (2 types)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Mantle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Outer Core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Inner Core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Earth’s crust &amp; the very top solid portion of the mantle form the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lithosphere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lithosphere sits on top of the liquid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asthenosphere</a:t>
            </a:r>
          </a:p>
        </p:txBody>
      </p:sp>
      <p:pic>
        <p:nvPicPr>
          <p:cNvPr id="106" name="Shape 106" descr="plate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1447800"/>
            <a:ext cx="5123352" cy="351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04800" y="1417637"/>
            <a:ext cx="4495800" cy="3687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2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3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occurs at this boundary?</a:t>
            </a:r>
          </a:p>
          <a:p>
            <a:pPr marL="914400" marR="0" lvl="2" indent="-19050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</a:pPr>
            <a:r>
              <a:rPr lang="en-US" sz="37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Deep-ocean Trenches</a:t>
            </a:r>
          </a:p>
          <a:p>
            <a:pPr marL="914400" marR="0" lvl="2" indent="-19050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</a:pPr>
            <a:r>
              <a:rPr lang="en-US" sz="37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Volcanic Islands</a:t>
            </a:r>
          </a:p>
          <a:p>
            <a:pPr marL="914400" marR="0" lvl="2" indent="-19050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</a:pPr>
            <a:r>
              <a:rPr lang="en-US" sz="37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Earthquakes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3700" b="1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CONVERGENT: </a:t>
            </a:r>
            <a:b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OCEANIC-OCEANIC</a:t>
            </a: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417637"/>
            <a:ext cx="43434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5029200" y="4495800"/>
            <a:ext cx="3886200" cy="954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 sz="2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Hawaii is NOT on a plate boundary!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2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REAL-WORLD EXAMPLES:  Oceanic-Oceanic Convergent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Deep-ocean trenches like the Mariana Trench</a:t>
            </a:r>
          </a:p>
        </p:txBody>
      </p:sp>
      <p:sp>
        <p:nvSpPr>
          <p:cNvPr id="256" name="Shape 256" descr="data:image/jpeg;base64,/9j/4AAQSkZJRgABAQAAAQABAAD/2wCEAAkGBhQSEBUUEhQVFRUVFxYXGBUYGBUXFRgUGBQXFxQYGBUXHCYeHBkkGRQXHy8gIycpLCwsFh4xNTAqNSYsLCkBCQoKDgwOGg8PGiwkHCQsLCwsLCwsLCwsLCwpLCksLCwsLCksLCwsLCwsLCksLCwsLCwsKSkpLCwsLCwsLCwsLP/AABEIALcBEwMBIgACEQEDEQH/xAAcAAAABwEBAAAAAAAAAAAAAAAAAQIDBAUGBwj/xAA/EAACAQMCBAQEAwYFBAEFAAABAhEAAyEEEgUxQVEGEyJhMnGBkQdCoRQjUrHB8DNiktHhFRaC8XIkNENTsv/EABkBAAMBAQEAAAAAAAAAAAAAAAABAgMEBf/EACMRAQEAAgICAgIDAQAAAAAAAAABAhEDIRIxQVEEExRhcSL/2gAMAwEAAhEDEQA/AOahacApQSlBK9zTziQtLCUoJTirQRsW6V5VOi3S1tUwji3StlP7KGyjRGgtKinAlGEp6LZnbSttOhKMW6ega20YWndlHto0DWyhsp4Chtp6BrZR7Kd20YWgjOyj2U9sobaDM7KGyn9lFsoIztobae2UNtMGdlFsp/ZQ2UAxsotlP7KGykZjZRbKkbKGygI2yiKVK8uiKUBEKURSpRSklKWjRfLoVI2UKWjRQlKCU4EpQSlotkBKUEpwJSwtVotmgtLCU4FpxUo0RoJSvLqQtmlmx7UGibKHl1J8r2ojbpkYCUoJTwt0tbdARSlJK1LZKTb0xZgo5sQB8yYFMItCtfoPADMw33bezMlCWaQJhQRGe5P0qm43wFrDnO5JIDY9+cfI/OPpUY8uGV1KeWGUm7FVSlFH5dLS3WukbGq0eynUt055VSpG2UNlSvJoeRQEXZRbKl+RReRQEXbQ2VJNmkm3QDGyi20+UoeXQDG2j2095dDZQDOyhsp7ZQ20BHNukG3UkrRFaDRdlCpG2hQEILSgtPLapxbNIkcLSwtSRYpY09MIoFPW1p4aesVxHi7X7pVfgUnaOUx+bGZ/3rHm5Zxza+PC51uba08v3BrLcetXzbUXFZVO0ExADwcMe5z7H6VF8N6u55iWy0kEBUYna2YCkjPyH0rk/mzfrp0fx7r22TqKg8S1AtoTGen/ADWh4pwnT3km050zvEK1zcjluQHmQQAwCkGfl3pL3CfNU2VadSoIazcHlyBIba/IxgxgxP0P5cvWtD9HyqdN4ic2wsJunDczkYHLkJJ9/pWg4fZ8y27OCm0CHhtjMMMpxzJ6DkfaYqbXg64gZbt/yyqqSAskjadxW5gbBAwGnNZ3Vb7ZdtxYFjDAkzDf5vVMdwMEVjOez00vHL7azTMLvwTuAkqQQwXnuj+GCM9JpXDeGvfdbix5Vu4okwQzA846qP5kdcVR8K4wdOUuLG+N2fh/MGRh1BEc8ZgzXQ/DvE7Ots+hFt3CdrrIIAbqnIlSTI/hIgnINPP8nO4+NLHhxl2mftAsXRcFwW1L7Lttl9CXNs+kGSikiSOgYEVe8V0S3be6ASZUjEzB6j4sx9wetU3h/hbi9csXF3WrluUJM+tWiMiZE5HQ/epN4tprxtO3qChkJwHtgsSDPNgIHfn8zjjWtjIcY4IbYFxR6G6Z9DETsP0yD1HuKrkt10XiugAaAAyXhb9LH0k+oAT+UhiIPSexqkv+EGZDc0x8xR8Sf/kXocR6hIPL9a9Pi/IlmsnFycNl3izaW6eWzTosxzpxVrqYmxp6P9nqQBTWr1iWkL3CFUCZ/oB1PtSvXdBH7PRHT0Wk4xZukC3cUkgnbyaBzwc1LpSy9wWWe0FrNNNbqwK001mqCF5dA2qlmzRG1QEXyaLyqkm3SdlIGPLoeVT+yi2UBHNukm3UnZSTbphF8uhUny6KgI1u1Uq3YpxLNPLbpA0unqJr+J2bH+I4BP5Rlv8ASMx71M12sWzba45wP1PQD5nFc1h7tx3Y+pyST1nsMcun0rn5ubw6ntrx8fn3fS44t4q81ItSgaPijdAUhh6eQJn35VW8E0Z3BhKhDJbIMj4c9Mikpo1baC8AsRIA5T7kda2FzS27QPlOHTYGOQGPpXzF7qNwI715XJnb79u7HGT0Ys8bNxW0zN6rpBDztKwpPlsxOYIjPMMetV3iLhQtbWQMJCsDMqWEb9pAGMj3HflUHg1ovftgMqesZcwslvSCekkRJx3roWn4KWsXLeoRlgkzhmtNhScGGSDmJlSOsEZWaWz+i1ov2bbFizFmS5uUEi4VLLckAl2IHwmJK9TWm02oZC7a1bW1Fm1qROQCu3aRHwzJBhkzI6DIaUXdBqxAXnhWzbvIDIMx3yGEEH6itfxbVG9d22Vcb23NYklWMeprQAG9SCB/EA6gDMA9Be8O1v7Smx1W25Li2TBttCkhWmBt2mRHISOgmn414c0gs3HAAYBC1mYyZygJEGCYYT9QYLPh7jqps01+0vketReht9sc1JJ6LJEc1zWu0Wqt6t/LuWwHAKrciJYAC6u4Yg/EOhkd6qUnH+OcFWwoZbge0W/d3IzMSVfbO24AciYIgiRR6DVFFW4rEsplDygyMnrHt1zW88ccEZUkWj6oRm2rDT8IdVEFg8bWADD1CO+QTw5fuPstIPTz3qV+ZAcZXH/qqncJ0DRceOo2wUt3CQ72WIUbo9RtuRmeeDg/6qPWcRfWaRnZAbluSQJF1T/EufhYTPQn3GeYa7VXUba14EoYCCPSwxMDAiK1/AOMK9+3dS7DghbttgVVw0BiFJIOeanHI4AMOzQ3to+BcVOs0xtAqXQggEw89CDMQxB+sTEik8S1507IQNlxgC8SBvU7SfmYkzPemeP+F1t3hf0wIW6TAGdlz867ROCciD3HKo3E/G9kWtvEUfzrRA3WwJuScFciDtyQ0AxODinLr36KzaL4o8S6a2qNeYi65gQpbcsgFn7RPPM8oxVRrPE2mtCTdDH+FPU2RIwOXMc+9c+43xfzr7OwwSQqkyVtj4ASDEgdus1AfUE/DiJJ9xA6f30rfH8rLGajK8Mt3W/13jW2NMXWVuNhVaCc/n7FQM/YVh73HLjuXf1nEFskfKMAxA5VBtrugYHuTAHejW1PLlnr/OseTnzz1teHHjj6PLrWLhgxUzMjBHLrz6VsfDvjVnYJf2gRlzgznJ6Gawzyp6r9+Ro7JyB3x+kD+dRhy5cd3FZYTKart1oggEEEHIIyCOhBp4WhFc54B4vbTQl0m5bgRHxISZIJaJ649q33DOK2r6brTT0IIIYH3Br1uL8jDk/1w8nFlh/h82RTT2akxSCtdLJDa1SPLqYbdJNqgInl0NlSfLovLoCN5dEbdStlF5dARfLoqleVQpgNfpblloa2zLPxp6xGNrQMkGenLrTPELnk2XusDCYMgg7shVI5iSIGM57VW+E/xCELbv8ApbMPzBIHcnDsREcjJ5Vr9TokvjzFUbsLEEgqIgRMSMwSMfKvGn5fJPfbuv4+Nca414mfVAKw2KudonLxiTSdBwm+VZmU8o2nDbQckL1Anp3Jro+o8HFLi3bSK5Qlto9G5gDyDKQGE9+ePerHS6M32CmxtlSRvAVgemZKsNykcwRg8q58uTLK7+WsxkmnINJpzOZkNI7CCY+cx+lay1xTzdMbV5FD2o23FHqMEyjYlhgkHoZ5TWt1vg+N12wE85TJVlVxBEbLiMMAlTD5M9W51C4fo7PmnzyNP5cM1oOTdABgEtgE7oMLPTOcxv5WwGoQZgxzMjK+8kch/vW/4fqytpZm4otBWZcuRyuA7c8u3TvzrH8e0JBZAAWF0/CuxTJJkLiBGRjANarglu8Ldt1BuIkSgH71QZAgfnTAggjHTIqs4nFrrujttobytbFxbJYpvJZ0kDcbbCCEAn09+/I4+9d0tl7S27l0WrhQs5J/d3FHpe2kwCOR7gsJ7bjT6JL+ivrp7jC/G3b6kMgglSDnIBXGM561y69wo3IDQpUlfVI25jPaOs08ZvEW9tjreD/s10jXXXPmgv5iKLlm6eQfZh7b4HKZnE86iabfpNelzUErYv8AN1abQIUL5gz8OV94mRIirO7pgumWxrExaK7GLkhZO1wrETtIk/rg1B03Bzbsvb1Ae9piS3pAd7BklXQNl0M5IIiTI5Goiml45xW8Fa0tsMH/APt3Qi5ucFWAGY2kL05GJEGs7xi8l0Lcko3VSCqLK8wVbdBU7trSsA5gTSeHcUNhF0q3EuWnBKi5AUqSYe05MowBPpJBDTzq34PwlCt3h17e7W2LWnDBG2O4JifT+YNsbnmIIFVKHLtTwnkbXrMkMqboU/8AkJiBjP8AvTy6Z1PLIOSD/P358q2PiD8PX04Ls+xAf8QTBP5SwXIJBjlE4nNZ4+IAlogqGuiVCx8WMMey9x1x3xe5U9tvwbxLcGkW4qllBCOg2gFozz/NADAx/wA4H8SPES6x7KWdxW2p3E5BuEwdh57YHeJY9qq/27UHdLsisAG2wqkTJBCASeXuKf3A8toEQ0CNvKAJ655fKlJsemVuaUxgHM9Og55n2pu0vPrGTNXzWFtBpgDpJJIBwSYH6UixobYUywYxkDJAmR9afgPJTPbAAAPMSTHLP9/pRWQd42+qO2PlyqallGukHeoiQZEkTGZ/vFPWddbLkbCqj4SBJJ9+VLQ2Vxjh/wAJzuaByxiqxNO4PfaZkkRjrmtLwjxH5F0XPKXcFYKXlgm8bQ5UdQCTGflVpxvSJrB5tqfNMF7OAm0DnbIzBM+mSRmYgUZa2J6ZrTq2r3h7ltGUSCwAU7QYG8CRzOT9ag6W89tx6ihXOJmOfMf3FWN7gl6yWaOQyAZIBwTAzAyD1EZq48NeHf2+JkJG0sGthkOGwrEb1yTHp+c88vVX8I/BfH9220Xt123ED4Q4M4O7rjvXQOEcSTU2hctk7TiCIIYcwR3E1zXxZ4L1HD3HnKChJCXVnY3tmCD7H9asPw946tm81u4YW7GeiuJgn2IMfau7g/Jyxy8cr05uXhlm8fbpItVHvX1HWT2FC/rZEAYPXqRUEpP99K9C5/TkmH2l2LgYdjP3+VPGxUJQNsNIzIPQfT+o7daV/wBSZSATI64z9aU5Ps7h9JPk0DYqQnEbDDcWe3y9MBp58sCPvmmrfFbR3S3wgtJBHpAk86c5ZReOwjyKFZO/4svFiVKqpOBjA6cxQo/bB+uuckeknlnvk/L++tabwfxt7V9RuEAGN3wgSNwjnECY78qzNvnkcvt9aVYvZJ/XH0j3rw69GPQPD+KydjBkciRyZGxMggkDGZH1qezFkh+QaRcGQrcoPUGOh/8AfEuE+I79u6Gt3GItwRj1AExORkerkZEGuoaTxgHX91bLKB+8hiDkxugAHkPy4kQelLYafTuwfddLAxHmLGQP4zyBkT2Mfas8TcHsX2AuAC7O0XAu0OI+BzECehkc/Sfymfpd7EpsJBUMvMAgwZhgI5jt1xQuKYKr0HI8weRESPTI74P2phz3jv4eXhaLWQXtD0lZ8xkG6VAK5Ycx3EAVnfDniH9m1AJZgo2qd8ksBAxjACgekgyBB712Xh/EilwFrS729LAMQX9R5BoQuI3CSMg965d464C1i8zeWu1iXtMJ2MhOQpMQRMFTkQPmaxu+iq9u+KNLddYueU4dWF6yGzB/d+Yj5YA4kRBHWazfG2uLdvpcuKzG47Mw5NLSYB7g5qr4cfNm26oGALK2FJx8MmJ5g4zg8+lqwPls2ow6ACTkPbCHa8gQYAAJkkyPeTGyZWHZ01/hDxempteXc2i7b9PqKgXYBMw2CYBmDPUgxm741rYs2msTaKs0eoEbgpK+oHCNLdcwRmuM6C9YIYsyhRGJEQTE7ZDBhMgil3/FlywXs6e6GstzMAnJkkTIVsRK4pfIaniPBRqi12yiI+5g+07VGNysUbABAYEjqPnUP/ubzlVS/lXUAYXkJMFfQN204X0KcZypAMVleGcSNt2cLv8ASRFwny8iFYgZLSMD2xSuGaZr7bXQHmdwxE85HKnMd3orW1v+P9Vd0o099LN7MLccO1yThSNpWTzyedUa8Ab0M7kHm4HOfn3/ALzVvoNEqAKogDl/KfnFPET9z9uX9/Ot5xyI8lJrODs9xVTCLt7YiZJJyTk/U0xx2wtu2NjwZgADmZz8s9fapHG+KvbAFoAbsFz7f33rPft7jaxztnnkFip2yOc/7VN1Oj7QtbdLNlNpEBpMn5mfmKa0abRJKjOAZJaJxjMT8qmak23LTJOW3fDOBg9JqPp+Fs6jIgZ5x7kD6is9d9KRbVneYGIH2/TnVnw/hjMw3GBy6YXMk/X70h7a21B27mMAfU845npHvFOcO0113UBjB9R5AgTEHt/zRJq9ip6cPG8hYCoTz6RHMkgEnNWmo4uiIqpA2u375HIht3qXmfTDKYIg9JzVNx8FAihgwEmYEScupYGS2Qe+c9KpktE25MRu555mBP6VOdh4x0XQ6sa/T+ZbH/1NkAOkLFwSNr91/Luj+HnmrLw74rt6IraO2HIO1UUhW2BWFwgbpJEe65E8qw3ANb+y3jeQMWtlQw+HdbZgLkMMgwYxn1Y5Vf8AizggLPf0iJc0twwLgKn1kBhuSZVxlSYgzJAPOJVadI/6rptYhQ+WyEQyAhgAOfoP5esge/y534m/Ci/Z3XtICyqSxtBgbiiZDWyCSy9gfVjrWKbUXVbcSytMen08oiNsZEfpXUPCHjwXNPF24d6ELJAwCJDdox6sHmMHNPcvsML4f8WNauEX95TO4KASGBy22QJ5duZ610vQ6UXGUK42sAwaMQRKyPtTfivwppNYwdXFm5AI1SqWt3AwiHYelmBjMyI7coHDNM2kssl64ENt9qtDul2205QrgRGVOcjFdPFyWf8ALHPCXuJ+u1u0FeoJmQAR/f8AfSqi8+CT2gd6i6ziZuXjtffyAbI3cv4gD9wKj6viLBQAJEZb37fzrs2w0kXGIScDEyTyH+/sKpdZqd8Kp9I5nkCfl1+tR9XeLGWO725VHBGZ+2aNnoLl8yYJj7f0oqG8DG1j7zH9KFLYZxM9xTi2YkROP0kEfympmn4fvubZAkEgfxEcwsTJicf1plLBBPPsPfpivMrqStGBKMsA4DKRgnd19ip6dR0q5uaq5buLdsEE+VBICsu4btwAyAYA6CJmOtVPDLcMQ5IRgQfTJ5TgGO1W3lpaQoo3FmDKwfoQQdwQkBukc80SdjbeeF/xE9SWLyBUlStxTAVXBII/y/EsE9CO1aHinifRBfNt6nzEUMXOSVYSQMCZMECfbOa5Deutulpkgr3w2TEz1+efeqq9pgC2ZBX1BcAQZAM8ziTFHjYNxrW/FZxqQ4tA2CoBsmPMJExc3jk/LIkQoFaDiHibS6qwPMvE2t/+GxY37bFTlV/iAmQfSc+rkByjQabcCZ5D6xy7VZojKkRug8l5sIzIGelVMS2ZclnlcgmRMqw9u0/IkVf8X1xv2QHTYxADNugMvOCiqBzg1Bt8QCKYEOAMR8Ix880hNzsASMdxkx3+5q/CfJeVQNVoFTJAgDB7kjlP986qDbM4984xVrrb5djkmCYHOQMf0p7hXDTcG4CFxk/30peO70N6nav0ukLMF2lt3ITmfpW64Zw4WkgRJgmOU+3tUbhWhCSZnoIEADr7k+9WNy8AK2ww8UXLYruoj6c+0daodd4j5rb6GCxxPsD296Y4lxuS1teQ+I9ye3sKp00q4HM7vpU55/EVjisNVxXcm1s4DSOSjsTBnr0pj9n80fu/hUSFPItMzj7ZM1X6q+CNuRnv96FjUsBtDRz6Dr8+XKs/LvtWj54QwEnHOMZPee2KnaRNgP5xAj5gSR+v6GmbeoLekqSGOefM4xHynrU/9nIt5JxGBmOmYqpPmFf7U16TmII9UZ5k429orReHra7Au4I7jDtykD0qTgAHvJ51Uay4ruAB6VgAx1nJ2jqal6XUC2nXfIcCYbGSc/L+4qJe+j0TxfSFSqsohcMcEF2JY+wOR16VVebtVREgR8j15VqeJvetZJYh9jw8MoUpheucg9CMd6z/ABPhYEPaBKxBzO0g9SAO/asf9aD4TfMXTgkhOeREkn+X6VotB4s2alAVTyHYM9pBsUbvUNpJO0g5G2MjESZzvDNGz7kVlBYDmYAg9STy9zVvataazdtLqD5iABW8sEfmMMHMSJicdKU9iumX/Cmj1nVt+BuMMFBmCAI2nH9YHWstfhMNLeFzzbnlZDN5lq2UBGDuEzkgjAxORSeIcdV7e6w20KqqbRaVe3MK6nO4AiJnBHQ4qVwzx0lpVtXwtyy3oZCWdFVphSX3dQRDR7YrXXynYtL4T/ZkZvP3W3/KyBrSyTuJtgjcpiMAHOCYp/y106AOyhSNy7YuWXtwBGy6BKqY9JjaSPatBZVbljzNKyraKqqIykBZ/KeqqV5BcduxznH/AA0RbuXNJNxTO+yzFhuiJtsRuVhyDCSOXKRTDNeI+F7L27TqVVl3+WZMAZaD/CBmCQQPamtFxtAht37LbWhht7EekgNmIJyCRms9f45cRfLvltpJw4BcFTyY/ErT+kc+dJ/7tbccYBeGAO4q3w7sgY5YHQ8yTWk5ddZM7hv0ncU0Kq0qwNtsoepHSV5z+lVjgHAPzPSpOsaJ5yQDMbcHPw9AZqvZu2a6tsj3lr3/AEoVDO6hRsJPDeItbffCAgghWAK+kcvkeUda1fCb9pUvyFYMzFUj9y3pkkBsqyTIOJFaRvwcZyu7Uqqr0Wz1IAJksBOOw+VX/Cvws01rLvdunOCQi55+lc/rXB26HPH1Fq5bwFnMAqqCVDbSoJypJ5cx6QZEVXkgwYjooAgBe8e5kzXb18F6KI/ZrWBAJRWYD5uDTI8A6KZazuJ/iZ4+iKQo+1Xjde02befuMscNuEduuKqluypJjnj5e1elm/D7h556S0fb1x9t0U/Z8D6FB6dHph87SH/+gaMrv0cjzVZvkDaox1PP/wBU5aZyJiSvzB9u1elNR4U0jxv09po5SuB8hyA9qr3/AA20DNJsfQO6r9lIpyz5Kx56sWHB6iT8XUCPvVvoztt7ZJOZJnMmu43fB3D7QEaMORyCpccn5knb/qNYnxtq7dsBf+lmyPysxCLPuLAyfYvV4Wb6TlK5/puGoCC2SPnH1qe2qxA5dqgNdJPb2HKkG6a6JjJ6Z27WtnXQIPzqBrtZcadsZ+h+9RyxNAXCKLjs5R6fQySWAAPTrPSf9qd1ukO0+WoEjJ+dFbuN2NXWi8J66+Jt2Lm3uRtH03RP0rPwxkVu1idZbKAdzzPYSRj7U5w7RPcjAA6sQPt71fang+xyt0etfSQYMEdMGKEEVM4uzuRdjhgAwYB5kYJ+R6fSmuIWDA2wAAcfzzUi3dIGZNMau96DJAmYGZxGMcudXcZpMvart5gAHqxn5+1N2rNxbi3CpYE88wR1HaI+lSATuiQcL0IHLofpVxpLRulFEAztECQHLY+/9a5Zi2tb7hnhuzr9OpLP/hJFwbRBDdUY9PoDnkardR+GF7TttbZdttO4hivpPswMeoL0MRQ8Oa02HKMpVzchgwkFSgXYQMj1AkGMekda3Fnjgt7g+0lmKBiTl1UegjIzuYzmIIzg1FkOOYcZ8O/srK+nV2ssQlxtvqAkeYtwKuOcYxj6VQ8V4D5blT0A27h2n4o95x8q6jxOwnmi8GD7rbLsXCkEkjIiGDDkB37ECq47oEewDbtMW+MN8ayS0qTzB2gGRjFGuwwTcQe2i2d5A2gbVBUA4O4/xHAMkc46Cqnz4ysEkjJ78sGtbx3gFwBbqoPWpZoB22xOwgsSTz/nzxVfZ4PuCkhCFXO1lIgztMe+edTZfRwx4Z4/f0l1mtswJ+MP6lZJGGDfF8+YiutcF8eafUAE3BbYsAivj1kYhhzBmD/zXFdTbh4WPgICnGYMGD7ieVWuh1DNZ8orZQMQ+/AII5nceXYjFVjuXQqd+LPC7n7VuuWipb4GliWhVDLiUwZMgj5dKwr43Acz/KtBfvsylTcaDjaXlZmfpygRmJpo8HlmYKTkKRIYAxiD1X/NSvsD4UbtzbbeHBIhywV1ULAUMzBYwMHsIipeo4U6uqynqyPUFkd/VGKhnSrZ3Bm2kDIJDAn2jHSrHReQ4AcK48tjvTDBt6xILwSPUIgTPcCtMM8sYi4yoV3SupIbBHPBoVajwybvrGsX1Z9S6iZ5EHaCMERg0da/v/pPhHf7bg8oJ9qjaziJt/kJPYc/tE1Dv6yyDKuwI9z/AEI96gNxjZ8FxjnLO0/896nQ2uhxN9s+TdPsAs/YsD+lVbeNlG7dZvLs5ynLE5IbFZri/jy9bMBhDdYBkfPnFSuA+KLt8EQPhYkQvwBZM+0Cn4fJeTS6bxfbuLNuW74gD6nHWnrHiMP8Gxjn0i4N0jngKaxt7xhplVgAgKISqsiQWkJbWOkkz8gaveD8bsOR5RtK0cgio3vn+gNFx/o9tHfvtskDcxHwKfUPkcTUEae6RM3bcjmXLQexUEYpTcYC8yCaS/i5F+KB7wanVPaRotTcRtt0KUPJmclieYhdnKOm4xWT8ZcF0t1jce/eUzyG1lA7IhA5/Otpo+LWr4HwkH6ie9DWeGrbMGAG5eW7IHuBSl8b2LNuE8Q4XE7AyW/ym5HmP9AI+g5dzTGh8L3b3wDH8Rwv3PP6V1rVeAUNw3LrG6x/i+ADsFHT51XcUum2NtsHHtiuicm/TPxZvhv4XBgDd1IX2Vd2PmxH8q03Dfwu0Cxve7dPu6qPsgn9ag6/T6lra3LYwxCx9efy7n2rSeH+HNEuZ+XKesVGVv2qSfS34b4Y09j/AALNtD3ABb/UZb9aRx/SX3tFLLrbdsb2kwOsYOasdOkVIL4zWG7to5in4TLEvqWnrFsR+rTTq/hJaZfTqH3e6LH2mf1roVxV+9J09kCr88vsvGOej8LrKNDXLj8uUIPfoT+tL4r+FNp7THTlxeAlAWBViM7ZIkE9DPOK6U+lB50q3Yil+2/Y8Y8wX9A6MyurBlMGRBXvIPIzVxouGFLQuZDSIKzunv6a6R+KfhUOv7UsnbAZQsxiA0jpykmsho9ShXedqi29sx8QMOig7DzOflANX5+XZabDjeq/ZlN7Fy41lkDkrv6Mqc5KciSDzE1gODam/ftBAWuXEY7GYgEHBEXC6wAxB9UjEVv+N+Etzi4H9MqJjewT5OfhMzg9Y6VC1PhFbdxXswLbclZSyzkEDpB7H9OQws2uKbhvAWtKb28bWDSocHbc3yNoQlYMxBiCfbLt2zcsX0uWgdt5dpTBRSoIJ9JiAS+ZjBmrziN1re8EuSDhYJndz5NJAjKnMAHOaXw7TAblZEdS/wAJVtskgiOYV/cH+c09BRa/iYCIULsii5uX0ru3AQWUjJkkECAeY51ml8PNddmVxbQjaoBgOpG824XGTBUcsRg10Li/h5bisLbBHA2BbhbPKF3ncIxjAOeZisZd4fc00ytxngBrGQogzuVgZeBtIIn9KL2FBxHT27YNplLXUCkXCVCNuXBCxJiROR19qquJaq05YJbeSOc7QrCJkRkTMDHTnWrDnUk3AWAJ2tZb1EEkFiobETtxMyTE9cbxNQGKlCrCZ5z8RBn69ans1dpgHuBdqiTmCf8AeMVsk4bs09m6l8K6u6sqsodB8O6eQBjrHzzjLaK0NxMHHX3kCB/fIVY6m+oAZWCyG3QW9U+oEnlnGMZXM4NZ7/6VrovV6gPqyt+4oBliwXeQYGVg5Le5xuk9y0mqtgjyyTz+NFEEzKrtBLKe84nkIpjiHC7ly0mqtWmNozbJWIW4MwQMgEERNJ8M6J7uot2oiXUEExjdBmcdavfSWgTgTnklxhJhkUOhEmIZgCfqBRV1O34cUABL9+2vRFRCqjsCUJj60K00lmNdrEtyENxpnBIJEGIzE5BH1NZriPGWACqDtE/EWmGA/wA0Z+VK0eve/eVRAzg9s5Joavwxqnd4tiFJiXtiR3A3ds12SSe2HtU3tW1wyxn+gq98EasLrbW9lW2zbXLfDsPMGcZ+HOM1ntZYa1cNto3L8QBDAHtIxNO2jIirs3Cl01H4h8GZNVcjaJIdAkZVmndA5SSRmT6Z5RVBo1ZTAkH9Pb9a6De47w/WWLdm6121ctW1Rb5AxG0EkhoYE9D3MEVU8Z8PNbuqmmBuDyRda6CCpVrnlgqRzOGnHXB7ZY5amqq4/MMeH9U5Zt7bunzPWrXX2t30rIaDiHl3SNpOCAMyOoMD+81qk1vrRLg2FgpgnIn+KfhxBg07OyifwO4bc84rSJ42W0nriB3waiabQFhFpDH/AOxgQP8AxQ5P1irXS8DA5gE/IfzissrjfbSSpui4p5yBxbIU8jnIqJeUO5C2hj8zcj9OtQ7PiO3/ANTPD2Uq/ki6rlsPOSgXnIUEzPQ1pktAVlufCtKS9wU3I3uYHRRAjsOwq1s2AojlWa0PjC7ev8RtDTFToQdklibzQ5UhdowQqkAEzvHerTwf4nXXabz1tui72QFgBv24LKAfhmR81NLy2rx0uVTsaB008yaWppRMAntUkaGkE8/pTy2RWe8CeJzxHSftDWvKm5cVV5yitCmepjB5ZBqo4l4z1i67U6TT6WTb07XrTvvG8rbPwrHrm6VUAEYVqWz03gMUqay/4d+Ibuu0K374UXC9xSqqVC7G2wQSTOJ+tacGlZoCu2gylWEgggg8iCIINc2454RXTkqgPl3W+IgHYIO1fkGI+cCtHqfxF0y3NTaXe17TJddrW3azC0JbaT0IggnBBmsNp/xmQ6EHU2vNuPqGtG2pVWCFTctEQIwdqc+k+1OZeI1a1PC+IGfLb8p9BMRAMFT7QJE/0qa93+GdpIBSOU9TPL51nfEnHrGnvae0xJfVAFCpDANKqJYdC3pn/KeVW1m9k4l0wyiMx8UDrEfoOtaEO5b3FleSOQIA3gGBHuc/Xtmq+xNi4FLICQW3btjsqYACkZPzO73PS60kbDtOTnmSGGYIJ6+1Gyq42sZzIONwjH1P6/KgzLajzlMNDgDy7kYYA8mxnOCDj2otTprd615bE23WACJVhuIEoWB2tIjsZgjNVb6Zkugs5a2YIhVImCI3TAX1A9IIJqfp9StyLixcYDqBuURzkZaAOfPJ+VBMN4utvp7Shkc2ywV7u4w0RBKkHbcGcmQfpVJb0huW1P7u4VbCsyl9hE7dr4KECYHWMcq6dfui4SIALYZGClHMcoOJg/Wqi94XsOqI1kYlVYTIkkxuPxdtpmOkVNxp7YHUcEG1ttsMysHJQ81I9QVI6Ekx2U551CtcEN59jkolyDMZxmRMTIHL9a6rpvCCo8+aEMMFBViDIKwzFyeXTt9hJ/7WCDF1UchJO0kEJgCCDsWQJHYGs/A9q3wR4ct6ewUu7b9i68JcP+GynBEZ2uCpwfocTV5xPwRp7hDlAXSAhUEMAvIRJ5dvYQB1K1o1t4ttbYXCfMsgsASqg+nkVPPERBpF3iF20V8gf/K0znBGYVnlSI9x7VrJ0lQ6fTBV2rqLwALCN1nB3GR62DDM4Ikcs86FaRvFCzmyZ68ufXmJo6PAbcj0nhHVty09/wD0Mv8AOKsrXgrXzItOCORLoD+rV2PdR7q3udZeMcfsfhjrCRKIO+64n3O2TVxpPwkc/wCJfRfZFLH7tH8q6Ruob6XnkfjGU0v4X6VY3m5c+bAD7KBWj0PCLVkAW02gLsGSfRuLRk8txJ+tSPNpJc9Ki232qTRFrQWUYstq2GaZYIgYzzlok07bs2lMrbQHuEUH7gUw1tj1P3oJpj3P3NLRpvnL3ov2he9RxZpXkUGgXeGqdcmrAG5LRszmShLsR2PqKH/x96ntrn6IntLn9YWlCxRizS1ArLWgffefeqNeBDFASY2BbeW6oAYP+YzU3hehTT2/LtAKm5mCgAKu7mqgdJznOTUlbVLFqlqQ90QvGmWe6QRuVZBEiSR7gmM/SpBtUny6ZKfRWW0lsWrFndbBYj1jdLMWMKeeSTlgcmmtLobx1B1LDbcZDbhiPRb9DKAFZ1JDqzyRnzCDgCr3ZSSKJJ6PdQeBaA6bTpawxUsSwJXezuzs5EfES0mMSTECrFr8CWEDuSI+5imbihgVPI4wSD91Mj6VUX/B+jdtz6dWP+YuQfmC0H6iq0SjTg1g8buau5sKXLDWlmILC3ZDuDyO5LlxMfwtVD/2rbThOpsEQ7XbN62wQ77fmrb3DJ3OloMymM4OJrc2PCeltmVtx7bnj/TMfpUgcH04O7ykJHKVmPkDgfSpuEV5KPxnw3T6i/o/RvuJqrZN1IlLeW9cS21n2kYick99p5gmcfpURcCAAB9h9hSgRRpJ/wBPYfYfpQ2r/Cv2FNrFKigDbTWzzRDPdRSU0VsckURjA5D2pamjDUA1c4dabmgP3/3pP/SreYX4hBG5sxy5nmO9PF6IvQCG0akAHI9zP8xUHU8BRhBa4BgwG7dMirGaS1MKO74UtkzvuD2lYGP/AI0Vzw2pUA3GaIhjtLYOMx0yP/KrhqQRTJXWeCBVA3Fo6sATHTPsMfSjqdNCmQqVFChTIYWlBaFCkZQFKAoUKmmOKGKOhQB4ovMFChQBpdB5UrdQoUjBX9qWGoUKAIvRSaFCgC20XlA0KFMDW1FA2hRUKAHkj+4ozZoqFGwWqUeyhQpAAtDbQoUAIojQoUARFIYUdCgECgTQoUwaam6FCmQjQoUKYf/Z"/>
          <p:cNvSpPr txBox="1"/>
          <p:nvPr/>
        </p:nvSpPr>
        <p:spPr>
          <a:xfrm>
            <a:off x="176212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 descr="data:image/jpeg;base64,/9j/4AAQSkZJRgABAQAAAQABAAD/2wCEAAkGBhQSEBUUEhQVFRUVFxYXGBUYGBUXFRgUGBQXFxQYGBUXHCYeHBkkGRQXHy8gIycpLCwsFh4xNTAqNSYsLCkBCQoKDgwOGg8PGiwkHCQsLCwsLCwsLCwsLCwpLCksLCwsLCksLCwsLCwsLCksLCwsLCwsKSkpLCwsLCwsLCwsLP/AABEIALcBEwMBIgACEQEDEQH/xAAcAAAABwEBAAAAAAAAAAAAAAAAAQIDBAUGBwj/xAA/EAACAQMCBAQEAwYFBAEFAAABAhEAAyEEEgUxQVEGEyJhMnGBkQdCoRQjUrHB8DNiktHhFRaC8XIkNENTsv/EABkBAAMBAQEAAAAAAAAAAAAAAAABAgMEBf/EACMRAQEAAgICAgIDAQAAAAAAAAABAhEDIRIxQVEEExRhcSL/2gAMAwEAAhEDEQA/AOahacApQSlBK9zTziQtLCUoJTirQRsW6V5VOi3S1tUwji3StlP7KGyjRGgtKinAlGEp6LZnbSttOhKMW6ega20YWndlHto0DWyhsp4Chtp6BrZR7Kd20YWgjOyj2U9sobaDM7KGyn9lFsoIztobae2UNtMGdlFsp/ZQ2UAxsotlP7KGykZjZRbKkbKGygI2yiKVK8uiKUBEKURSpRSklKWjRfLoVI2UKWjRQlKCU4EpQSlotkBKUEpwJSwtVotmgtLCU4FpxUo0RoJSvLqQtmlmx7UGibKHl1J8r2ojbpkYCUoJTwt0tbdARSlJK1LZKTb0xZgo5sQB8yYFMItCtfoPADMw33bezMlCWaQJhQRGe5P0qm43wFrDnO5JIDY9+cfI/OPpUY8uGV1KeWGUm7FVSlFH5dLS3WukbGq0eynUt055VSpG2UNlSvJoeRQEXZRbKl+RReRQEXbQ2VJNmkm3QDGyi20+UoeXQDG2j2095dDZQDOyhsp7ZQ20BHNukG3UkrRFaDRdlCpG2hQEILSgtPLapxbNIkcLSwtSRYpY09MIoFPW1p4aesVxHi7X7pVfgUnaOUx+bGZ/3rHm5Zxza+PC51uba08v3BrLcetXzbUXFZVO0ExADwcMe5z7H6VF8N6u55iWy0kEBUYna2YCkjPyH0rk/mzfrp0fx7r22TqKg8S1AtoTGen/ADWh4pwnT3km050zvEK1zcjluQHmQQAwCkGfl3pL3CfNU2VadSoIazcHlyBIba/IxgxgxP0P5cvWtD9HyqdN4ic2wsJunDczkYHLkJJ9/pWg4fZ8y27OCm0CHhtjMMMpxzJ6DkfaYqbXg64gZbt/yyqqSAskjadxW5gbBAwGnNZ3Vb7ZdtxYFjDAkzDf5vVMdwMEVjOez00vHL7azTMLvwTuAkqQQwXnuj+GCM9JpXDeGvfdbix5Vu4okwQzA846qP5kdcVR8K4wdOUuLG+N2fh/MGRh1BEc8ZgzXQ/DvE7Ots+hFt3CdrrIIAbqnIlSTI/hIgnINPP8nO4+NLHhxl2mftAsXRcFwW1L7Lttl9CXNs+kGSikiSOgYEVe8V0S3be6ASZUjEzB6j4sx9wetU3h/hbi9csXF3WrluUJM+tWiMiZE5HQ/epN4tprxtO3qChkJwHtgsSDPNgIHfn8zjjWtjIcY4IbYFxR6G6Z9DETsP0yD1HuKrkt10XiugAaAAyXhb9LH0k+oAT+UhiIPSexqkv+EGZDc0x8xR8Sf/kXocR6hIPL9a9Pi/IlmsnFycNl3izaW6eWzTosxzpxVrqYmxp6P9nqQBTWr1iWkL3CFUCZ/oB1PtSvXdBH7PRHT0Wk4xZukC3cUkgnbyaBzwc1LpSy9wWWe0FrNNNbqwK001mqCF5dA2qlmzRG1QEXyaLyqkm3SdlIGPLoeVT+yi2UBHNukm3UnZSTbphF8uhUny6KgI1u1Uq3YpxLNPLbpA0unqJr+J2bH+I4BP5Rlv8ASMx71M12sWzba45wP1PQD5nFc1h7tx3Y+pyST1nsMcun0rn5ubw6ntrx8fn3fS44t4q81ItSgaPijdAUhh6eQJn35VW8E0Z3BhKhDJbIMj4c9Mikpo1baC8AsRIA5T7kda2FzS27QPlOHTYGOQGPpXzF7qNwI715XJnb79u7HGT0Ys8bNxW0zN6rpBDztKwpPlsxOYIjPMMetV3iLhQtbWQMJCsDMqWEb9pAGMj3HflUHg1ovftgMqesZcwslvSCekkRJx3roWn4KWsXLeoRlgkzhmtNhScGGSDmJlSOsEZWaWz+i1ov2bbFizFmS5uUEi4VLLckAl2IHwmJK9TWm02oZC7a1bW1Fm1qROQCu3aRHwzJBhkzI6DIaUXdBqxAXnhWzbvIDIMx3yGEEH6itfxbVG9d22Vcb23NYklWMeprQAG9SCB/EA6gDMA9Be8O1v7Smx1W25Li2TBttCkhWmBt2mRHISOgmn414c0gs3HAAYBC1mYyZygJEGCYYT9QYLPh7jqps01+0vketReht9sc1JJ6LJEc1zWu0Wqt6t/LuWwHAKrciJYAC6u4Yg/EOhkd6qUnH+OcFWwoZbge0W/d3IzMSVfbO24AciYIgiRR6DVFFW4rEsplDygyMnrHt1zW88ccEZUkWj6oRm2rDT8IdVEFg8bWADD1CO+QTw5fuPstIPTz3qV+ZAcZXH/qqncJ0DRceOo2wUt3CQ72WIUbo9RtuRmeeDg/6qPWcRfWaRnZAbluSQJF1T/EufhYTPQn3GeYa7VXUba14EoYCCPSwxMDAiK1/AOMK9+3dS7DghbttgVVw0BiFJIOeanHI4AMOzQ3to+BcVOs0xtAqXQggEw89CDMQxB+sTEik8S1507IQNlxgC8SBvU7SfmYkzPemeP+F1t3hf0wIW6TAGdlz867ROCciD3HKo3E/G9kWtvEUfzrRA3WwJuScFciDtyQ0AxODinLr36KzaL4o8S6a2qNeYi65gQpbcsgFn7RPPM8oxVRrPE2mtCTdDH+FPU2RIwOXMc+9c+43xfzr7OwwSQqkyVtj4ASDEgdus1AfUE/DiJJ9xA6f30rfH8rLGajK8Mt3W/13jW2NMXWVuNhVaCc/n7FQM/YVh73HLjuXf1nEFskfKMAxA5VBtrugYHuTAHejW1PLlnr/OseTnzz1teHHjj6PLrWLhgxUzMjBHLrz6VsfDvjVnYJf2gRlzgznJ6Gawzyp6r9+Ro7JyB3x+kD+dRhy5cd3FZYTKart1oggEEEHIIyCOhBp4WhFc54B4vbTQl0m5bgRHxISZIJaJ649q33DOK2r6brTT0IIIYH3Br1uL8jDk/1w8nFlh/h82RTT2akxSCtdLJDa1SPLqYbdJNqgInl0NlSfLovLoCN5dEbdStlF5dARfLoqleVQpgNfpblloa2zLPxp6xGNrQMkGenLrTPELnk2XusDCYMgg7shVI5iSIGM57VW+E/xCELbv8ApbMPzBIHcnDsREcjJ5Vr9TokvjzFUbsLEEgqIgRMSMwSMfKvGn5fJPfbuv4+Nca414mfVAKw2KudonLxiTSdBwm+VZmU8o2nDbQckL1Anp3Jro+o8HFLi3bSK5Qlto9G5gDyDKQGE9+ePerHS6M32CmxtlSRvAVgemZKsNykcwRg8q58uTLK7+WsxkmnINJpzOZkNI7CCY+cx+lay1xTzdMbV5FD2o23FHqMEyjYlhgkHoZ5TWt1vg+N12wE85TJVlVxBEbLiMMAlTD5M9W51C4fo7PmnzyNP5cM1oOTdABgEtgE7oMLPTOcxv5WwGoQZgxzMjK+8kch/vW/4fqytpZm4otBWZcuRyuA7c8u3TvzrH8e0JBZAAWF0/CuxTJJkLiBGRjANarglu8Ldt1BuIkSgH71QZAgfnTAggjHTIqs4nFrrujttobytbFxbJYpvJZ0kDcbbCCEAn09+/I4+9d0tl7S27l0WrhQs5J/d3FHpe2kwCOR7gsJ7bjT6JL+ivrp7jC/G3b6kMgglSDnIBXGM561y69wo3IDQpUlfVI25jPaOs08ZvEW9tjreD/s10jXXXPmgv5iKLlm6eQfZh7b4HKZnE86iabfpNelzUErYv8AN1abQIUL5gz8OV94mRIirO7pgumWxrExaK7GLkhZO1wrETtIk/rg1B03Bzbsvb1Ae9piS3pAd7BklXQNl0M5IIiTI5Goiml45xW8Fa0tsMH/APt3Qi5ucFWAGY2kL05GJEGs7xi8l0Lcko3VSCqLK8wVbdBU7trSsA5gTSeHcUNhF0q3EuWnBKi5AUqSYe05MowBPpJBDTzq34PwlCt3h17e7W2LWnDBG2O4JifT+YNsbnmIIFVKHLtTwnkbXrMkMqboU/8AkJiBjP8AvTy6Z1PLIOSD/P358q2PiD8PX04Ls+xAf8QTBP5SwXIJBjlE4nNZ4+IAlogqGuiVCx8WMMey9x1x3xe5U9tvwbxLcGkW4qllBCOg2gFozz/NADAx/wA4H8SPES6x7KWdxW2p3E5BuEwdh57YHeJY9qq/27UHdLsisAG2wqkTJBCASeXuKf3A8toEQ0CNvKAJ655fKlJsemVuaUxgHM9Og55n2pu0vPrGTNXzWFtBpgDpJJIBwSYH6UixobYUywYxkDJAmR9afgPJTPbAAAPMSTHLP9/pRWQd42+qO2PlyqallGukHeoiQZEkTGZ/vFPWddbLkbCqj4SBJJ9+VLQ2Vxjh/wAJzuaByxiqxNO4PfaZkkRjrmtLwjxH5F0XPKXcFYKXlgm8bQ5UdQCTGflVpxvSJrB5tqfNMF7OAm0DnbIzBM+mSRmYgUZa2J6ZrTq2r3h7ltGUSCwAU7QYG8CRzOT9ag6W89tx6ihXOJmOfMf3FWN7gl6yWaOQyAZIBwTAzAyD1EZq48NeHf2+JkJG0sGthkOGwrEb1yTHp+c88vVX8I/BfH9220Xt123ED4Q4M4O7rjvXQOEcSTU2hctk7TiCIIYcwR3E1zXxZ4L1HD3HnKChJCXVnY3tmCD7H9asPw946tm81u4YW7GeiuJgn2IMfau7g/Jyxy8cr05uXhlm8fbpItVHvX1HWT2FC/rZEAYPXqRUEpP99K9C5/TkmH2l2LgYdjP3+VPGxUJQNsNIzIPQfT+o7daV/wBSZSATI64z9aU5Ps7h9JPk0DYqQnEbDDcWe3y9MBp58sCPvmmrfFbR3S3wgtJBHpAk86c5ZReOwjyKFZO/4svFiVKqpOBjA6cxQo/bB+uuckeknlnvk/L++tabwfxt7V9RuEAGN3wgSNwjnECY78qzNvnkcvt9aVYvZJ/XH0j3rw69GPQPD+KydjBkciRyZGxMggkDGZH1qezFkh+QaRcGQrcoPUGOh/8AfEuE+I79u6Gt3GItwRj1AExORkerkZEGuoaTxgHX91bLKB+8hiDkxugAHkPy4kQelLYafTuwfddLAxHmLGQP4zyBkT2Mfas8TcHsX2AuAC7O0XAu0OI+BzECehkc/Sfymfpd7EpsJBUMvMAgwZhgI5jt1xQuKYKr0HI8weRESPTI74P2phz3jv4eXhaLWQXtD0lZ8xkG6VAK5Ycx3EAVnfDniH9m1AJZgo2qd8ksBAxjACgekgyBB712Xh/EilwFrS729LAMQX9R5BoQuI3CSMg965d464C1i8zeWu1iXtMJ2MhOQpMQRMFTkQPmaxu+iq9u+KNLddYueU4dWF6yGzB/d+Yj5YA4kRBHWazfG2uLdvpcuKzG47Mw5NLSYB7g5qr4cfNm26oGALK2FJx8MmJ5g4zg8+lqwPls2ow6ACTkPbCHa8gQYAAJkkyPeTGyZWHZ01/hDxempteXc2i7b9PqKgXYBMw2CYBmDPUgxm741rYs2msTaKs0eoEbgpK+oHCNLdcwRmuM6C9YIYsyhRGJEQTE7ZDBhMgil3/FlywXs6e6GstzMAnJkkTIVsRK4pfIaniPBRqi12yiI+5g+07VGNysUbABAYEjqPnUP/ubzlVS/lXUAYXkJMFfQN204X0KcZypAMVleGcSNt2cLv8ASRFwny8iFYgZLSMD2xSuGaZr7bXQHmdwxE85HKnMd3orW1v+P9Vd0o099LN7MLccO1yThSNpWTzyedUa8Ab0M7kHm4HOfn3/ALzVvoNEqAKogDl/KfnFPET9z9uX9/Ot5xyI8lJrODs9xVTCLt7YiZJJyTk/U0xx2wtu2NjwZgADmZz8s9fapHG+KvbAFoAbsFz7f33rPft7jaxztnnkFip2yOc/7VN1Oj7QtbdLNlNpEBpMn5mfmKa0abRJKjOAZJaJxjMT8qmak23LTJOW3fDOBg9JqPp+Fs6jIgZ5x7kD6is9d9KRbVneYGIH2/TnVnw/hjMw3GBy6YXMk/X70h7a21B27mMAfU845npHvFOcO0113UBjB9R5AgTEHt/zRJq9ip6cPG8hYCoTz6RHMkgEnNWmo4uiIqpA2u375HIht3qXmfTDKYIg9JzVNx8FAihgwEmYEScupYGS2Qe+c9KpktE25MRu555mBP6VOdh4x0XQ6sa/T+ZbH/1NkAOkLFwSNr91/Luj+HnmrLw74rt6IraO2HIO1UUhW2BWFwgbpJEe65E8qw3ANb+y3jeQMWtlQw+HdbZgLkMMgwYxn1Y5Vf8AizggLPf0iJc0twwLgKn1kBhuSZVxlSYgzJAPOJVadI/6rptYhQ+WyEQyAhgAOfoP5esge/y534m/Ci/Z3XtICyqSxtBgbiiZDWyCSy9gfVjrWKbUXVbcSytMen08oiNsZEfpXUPCHjwXNPF24d6ELJAwCJDdox6sHmMHNPcvsML4f8WNauEX95TO4KASGBy22QJ5duZ610vQ6UXGUK42sAwaMQRKyPtTfivwppNYwdXFm5AI1SqWt3AwiHYelmBjMyI7coHDNM2kssl64ENt9qtDul2205QrgRGVOcjFdPFyWf8ALHPCXuJ+u1u0FeoJmQAR/f8AfSqi8+CT2gd6i6ziZuXjtffyAbI3cv4gD9wKj6viLBQAJEZb37fzrs2w0kXGIScDEyTyH+/sKpdZqd8Kp9I5nkCfl1+tR9XeLGWO725VHBGZ+2aNnoLl8yYJj7f0oqG8DG1j7zH9KFLYZxM9xTi2YkROP0kEfympmn4fvubZAkEgfxEcwsTJicf1plLBBPPsPfpivMrqStGBKMsA4DKRgnd19ip6dR0q5uaq5buLdsEE+VBICsu4btwAyAYA6CJmOtVPDLcMQ5IRgQfTJ5TgGO1W3lpaQoo3FmDKwfoQQdwQkBukc80SdjbeeF/xE9SWLyBUlStxTAVXBII/y/EsE9CO1aHinifRBfNt6nzEUMXOSVYSQMCZMECfbOa5Deutulpkgr3w2TEz1+efeqq9pgC2ZBX1BcAQZAM8ziTFHjYNxrW/FZxqQ4tA2CoBsmPMJExc3jk/LIkQoFaDiHibS6qwPMvE2t/+GxY37bFTlV/iAmQfSc+rkByjQabcCZ5D6xy7VZojKkRug8l5sIzIGelVMS2ZclnlcgmRMqw9u0/IkVf8X1xv2QHTYxADNugMvOCiqBzg1Bt8QCKYEOAMR8Ix880hNzsASMdxkx3+5q/CfJeVQNVoFTJAgDB7kjlP986qDbM4984xVrrb5djkmCYHOQMf0p7hXDTcG4CFxk/30peO70N6nav0ukLMF2lt3ITmfpW64Zw4WkgRJgmOU+3tUbhWhCSZnoIEADr7k+9WNy8AK2ww8UXLYruoj6c+0daodd4j5rb6GCxxPsD296Y4lxuS1teQ+I9ye3sKp00q4HM7vpU55/EVjisNVxXcm1s4DSOSjsTBnr0pj9n80fu/hUSFPItMzj7ZM1X6q+CNuRnv96FjUsBtDRz6Dr8+XKs/LvtWj54QwEnHOMZPee2KnaRNgP5xAj5gSR+v6GmbeoLekqSGOefM4xHynrU/9nIt5JxGBmOmYqpPmFf7U16TmII9UZ5k429orReHra7Au4I7jDtykD0qTgAHvJ51Uay4ruAB6VgAx1nJ2jqal6XUC2nXfIcCYbGSc/L+4qJe+j0TxfSFSqsohcMcEF2JY+wOR16VVebtVREgR8j15VqeJvetZJYh9jw8MoUpheucg9CMd6z/ABPhYEPaBKxBzO0g9SAO/asf9aD4TfMXTgkhOeREkn+X6VotB4s2alAVTyHYM9pBsUbvUNpJO0g5G2MjESZzvDNGz7kVlBYDmYAg9STy9zVvataazdtLqD5iABW8sEfmMMHMSJicdKU9iumX/Cmj1nVt+BuMMFBmCAI2nH9YHWstfhMNLeFzzbnlZDN5lq2UBGDuEzkgjAxORSeIcdV7e6w20KqqbRaVe3MK6nO4AiJnBHQ4qVwzx0lpVtXwtyy3oZCWdFVphSX3dQRDR7YrXXynYtL4T/ZkZvP3W3/KyBrSyTuJtgjcpiMAHOCYp/y106AOyhSNy7YuWXtwBGy6BKqY9JjaSPatBZVbljzNKyraKqqIykBZ/KeqqV5BcduxznH/AA0RbuXNJNxTO+yzFhuiJtsRuVhyDCSOXKRTDNeI+F7L27TqVVl3+WZMAZaD/CBmCQQPamtFxtAht37LbWhht7EekgNmIJyCRms9f45cRfLvltpJw4BcFTyY/ErT+kc+dJ/7tbccYBeGAO4q3w7sgY5YHQ8yTWk5ddZM7hv0ncU0Kq0qwNtsoepHSV5z+lVjgHAPzPSpOsaJ5yQDMbcHPw9AZqvZu2a6tsj3lr3/AEoVDO6hRsJPDeItbffCAgghWAK+kcvkeUda1fCb9pUvyFYMzFUj9y3pkkBsqyTIOJFaRvwcZyu7Uqqr0Wz1IAJksBOOw+VX/Cvws01rLvdunOCQi55+lc/rXB26HPH1Fq5bwFnMAqqCVDbSoJypJ5cx6QZEVXkgwYjooAgBe8e5kzXb18F6KI/ZrWBAJRWYD5uDTI8A6KZazuJ/iZ4+iKQo+1Xjde02befuMscNuEduuKqluypJjnj5e1elm/D7h556S0fb1x9t0U/Z8D6FB6dHph87SH/+gaMrv0cjzVZvkDaox1PP/wBU5aZyJiSvzB9u1elNR4U0jxv09po5SuB8hyA9qr3/AA20DNJsfQO6r9lIpyz5Kx56sWHB6iT8XUCPvVvoztt7ZJOZJnMmu43fB3D7QEaMORyCpccn5knb/qNYnxtq7dsBf+lmyPysxCLPuLAyfYvV4Wb6TlK5/puGoCC2SPnH1qe2qxA5dqgNdJPb2HKkG6a6JjJ6Z27WtnXQIPzqBrtZcadsZ+h+9RyxNAXCKLjs5R6fQySWAAPTrPSf9qd1ukO0+WoEjJ+dFbuN2NXWi8J66+Jt2Lm3uRtH03RP0rPwxkVu1idZbKAdzzPYSRj7U5w7RPcjAA6sQPt71fang+xyt0etfSQYMEdMGKEEVM4uzuRdjhgAwYB5kYJ+R6fSmuIWDA2wAAcfzzUi3dIGZNMau96DJAmYGZxGMcudXcZpMvart5gAHqxn5+1N2rNxbi3CpYE88wR1HaI+lSATuiQcL0IHLofpVxpLRulFEAztECQHLY+/9a5Zi2tb7hnhuzr9OpLP/hJFwbRBDdUY9PoDnkardR+GF7TttbZdttO4hivpPswMeoL0MRQ8Oa02HKMpVzchgwkFSgXYQMj1AkGMekda3Fnjgt7g+0lmKBiTl1UegjIzuYzmIIzg1FkOOYcZ8O/srK+nV2ssQlxtvqAkeYtwKuOcYxj6VQ8V4D5blT0A27h2n4o95x8q6jxOwnmi8GD7rbLsXCkEkjIiGDDkB37ECq47oEewDbtMW+MN8ayS0qTzB2gGRjFGuwwTcQe2i2d5A2gbVBUA4O4/xHAMkc46Cqnz4ysEkjJ78sGtbx3gFwBbqoPWpZoB22xOwgsSTz/nzxVfZ4PuCkhCFXO1lIgztMe+edTZfRwx4Z4/f0l1mtswJ+MP6lZJGGDfF8+YiutcF8eafUAE3BbYsAivj1kYhhzBmD/zXFdTbh4WPgICnGYMGD7ieVWuh1DNZ8orZQMQ+/AII5nceXYjFVjuXQqd+LPC7n7VuuWipb4GliWhVDLiUwZMgj5dKwr43Acz/KtBfvsylTcaDjaXlZmfpygRmJpo8HlmYKTkKRIYAxiD1X/NSvsD4UbtzbbeHBIhywV1ULAUMzBYwMHsIipeo4U6uqynqyPUFkd/VGKhnSrZ3Bm2kDIJDAn2jHSrHReQ4AcK48tjvTDBt6xILwSPUIgTPcCtMM8sYi4yoV3SupIbBHPBoVajwybvrGsX1Z9S6iZ5EHaCMERg0da/v/pPhHf7bg8oJ9qjaziJt/kJPYc/tE1Dv6yyDKuwI9z/AEI96gNxjZ8FxjnLO0/896nQ2uhxN9s+TdPsAs/YsD+lVbeNlG7dZvLs5ynLE5IbFZri/jy9bMBhDdYBkfPnFSuA+KLt8EQPhYkQvwBZM+0Cn4fJeTS6bxfbuLNuW74gD6nHWnrHiMP8Gxjn0i4N0jngKaxt7xhplVgAgKISqsiQWkJbWOkkz8gaveD8bsOR5RtK0cgio3vn+gNFx/o9tHfvtskDcxHwKfUPkcTUEae6RM3bcjmXLQexUEYpTcYC8yCaS/i5F+KB7wanVPaRotTcRtt0KUPJmclieYhdnKOm4xWT8ZcF0t1jce/eUzyG1lA7IhA5/Otpo+LWr4HwkH6ie9DWeGrbMGAG5eW7IHuBSl8b2LNuE8Q4XE7AyW/ym5HmP9AI+g5dzTGh8L3b3wDH8Rwv3PP6V1rVeAUNw3LrG6x/i+ADsFHT51XcUum2NtsHHtiuicm/TPxZvhv4XBgDd1IX2Vd2PmxH8q03Dfwu0Cxve7dPu6qPsgn9ag6/T6lra3LYwxCx9efy7n2rSeH+HNEuZ+XKesVGVv2qSfS34b4Y09j/AALNtD3ABb/UZb9aRx/SX3tFLLrbdsb2kwOsYOasdOkVIL4zWG7to5in4TLEvqWnrFsR+rTTq/hJaZfTqH3e6LH2mf1roVxV+9J09kCr88vsvGOej8LrKNDXLj8uUIPfoT+tL4r+FNp7THTlxeAlAWBViM7ZIkE9DPOK6U+lB50q3Yil+2/Y8Y8wX9A6MyurBlMGRBXvIPIzVxouGFLQuZDSIKzunv6a6R+KfhUOv7UsnbAZQsxiA0jpykmsho9ShXedqi29sx8QMOig7DzOflANX5+XZabDjeq/ZlN7Fy41lkDkrv6Mqc5KciSDzE1gODam/ftBAWuXEY7GYgEHBEXC6wAxB9UjEVv+N+Etzi4H9MqJjewT5OfhMzg9Y6VC1PhFbdxXswLbclZSyzkEDpB7H9OQws2uKbhvAWtKb28bWDSocHbc3yNoQlYMxBiCfbLt2zcsX0uWgdt5dpTBRSoIJ9JiAS+ZjBmrziN1re8EuSDhYJndz5NJAjKnMAHOaXw7TAblZEdS/wAJVtskgiOYV/cH+c09BRa/iYCIULsii5uX0ru3AQWUjJkkECAeY51ml8PNddmVxbQjaoBgOpG824XGTBUcsRg10Li/h5bisLbBHA2BbhbPKF3ncIxjAOeZisZd4fc00ytxngBrGQogzuVgZeBtIIn9KL2FBxHT27YNplLXUCkXCVCNuXBCxJiROR19qquJaq05YJbeSOc7QrCJkRkTMDHTnWrDnUk3AWAJ2tZb1EEkFiobETtxMyTE9cbxNQGKlCrCZ5z8RBn69ans1dpgHuBdqiTmCf8AeMVsk4bs09m6l8K6u6sqsodB8O6eQBjrHzzjLaK0NxMHHX3kCB/fIVY6m+oAZWCyG3QW9U+oEnlnGMZXM4NZ7/6VrovV6gPqyt+4oBliwXeQYGVg5Le5xuk9y0mqtgjyyTz+NFEEzKrtBLKe84nkIpjiHC7ly0mqtWmNozbJWIW4MwQMgEERNJ8M6J7uot2oiXUEExjdBmcdavfSWgTgTnklxhJhkUOhEmIZgCfqBRV1O34cUABL9+2vRFRCqjsCUJj60K00lmNdrEtyENxpnBIJEGIzE5BH1NZriPGWACqDtE/EWmGA/wA0Z+VK0eve/eVRAzg9s5Joavwxqnd4tiFJiXtiR3A3ds12SSe2HtU3tW1wyxn+gq98EasLrbW9lW2zbXLfDsPMGcZ+HOM1ntZYa1cNto3L8QBDAHtIxNO2jIirs3Cl01H4h8GZNVcjaJIdAkZVmndA5SSRmT6Z5RVBo1ZTAkH9Pb9a6De47w/WWLdm6121ctW1Rb5AxG0EkhoYE9D3MEVU8Z8PNbuqmmBuDyRda6CCpVrnlgqRzOGnHXB7ZY5amqq4/MMeH9U5Zt7bunzPWrXX2t30rIaDiHl3SNpOCAMyOoMD+81qk1vrRLg2FgpgnIn+KfhxBg07OyifwO4bc84rSJ42W0nriB3waiabQFhFpDH/AOxgQP8AxQ5P1irXS8DA5gE/IfzissrjfbSSpui4p5yBxbIU8jnIqJeUO5C2hj8zcj9OtQ7PiO3/ANTPD2Uq/ki6rlsPOSgXnIUEzPQ1pktAVlufCtKS9wU3I3uYHRRAjsOwq1s2AojlWa0PjC7ev8RtDTFToQdklibzQ5UhdowQqkAEzvHerTwf4nXXabz1tui72QFgBv24LKAfhmR81NLy2rx0uVTsaB008yaWppRMAntUkaGkE8/pTy2RWe8CeJzxHSftDWvKm5cVV5yitCmepjB5ZBqo4l4z1i67U6TT6WTb07XrTvvG8rbPwrHrm6VUAEYVqWz03gMUqay/4d+Ibuu0K374UXC9xSqqVC7G2wQSTOJ+tacGlZoCu2gylWEgggg8iCIINc2454RXTkqgPl3W+IgHYIO1fkGI+cCtHqfxF0y3NTaXe17TJddrW3azC0JbaT0IggnBBmsNp/xmQ6EHU2vNuPqGtG2pVWCFTctEQIwdqc+k+1OZeI1a1PC+IGfLb8p9BMRAMFT7QJE/0qa93+GdpIBSOU9TPL51nfEnHrGnvae0xJfVAFCpDANKqJYdC3pn/KeVW1m9k4l0wyiMx8UDrEfoOtaEO5b3FleSOQIA3gGBHuc/Xtmq+xNi4FLICQW3btjsqYACkZPzO73PS60kbDtOTnmSGGYIJ6+1Gyq42sZzIONwjH1P6/KgzLajzlMNDgDy7kYYA8mxnOCDj2otTprd615bE23WACJVhuIEoWB2tIjsZgjNVb6Zkugs5a2YIhVImCI3TAX1A9IIJqfp9StyLixcYDqBuURzkZaAOfPJ+VBMN4utvp7Shkc2ywV7u4w0RBKkHbcGcmQfpVJb0huW1P7u4VbCsyl9hE7dr4KECYHWMcq6dfui4SIALYZGClHMcoOJg/Wqi94XsOqI1kYlVYTIkkxuPxdtpmOkVNxp7YHUcEG1ttsMysHJQ81I9QVI6Ekx2U551CtcEN59jkolyDMZxmRMTIHL9a6rpvCCo8+aEMMFBViDIKwzFyeXTt9hJ/7WCDF1UchJO0kEJgCCDsWQJHYGs/A9q3wR4ct6ewUu7b9i68JcP+GynBEZ2uCpwfocTV5xPwRp7hDlAXSAhUEMAvIRJ5dvYQB1K1o1t4ttbYXCfMsgsASqg+nkVPPERBpF3iF20V8gf/K0znBGYVnlSI9x7VrJ0lQ6fTBV2rqLwALCN1nB3GR62DDM4Ikcs86FaRvFCzmyZ68ufXmJo6PAbcj0nhHVty09/wD0Mv8AOKsrXgrXzItOCORLoD+rV2PdR7q3udZeMcfsfhjrCRKIO+64n3O2TVxpPwkc/wCJfRfZFLH7tH8q6Ruob6XnkfjGU0v4X6VY3m5c+bAD7KBWj0PCLVkAW02gLsGSfRuLRk8txJ+tSPNpJc9Ki232qTRFrQWUYstq2GaZYIgYzzlok07bs2lMrbQHuEUH7gUw1tj1P3oJpj3P3NLRpvnL3ov2he9RxZpXkUGgXeGqdcmrAG5LRszmShLsR2PqKH/x96ntrn6IntLn9YWlCxRizS1ArLWgffefeqNeBDFASY2BbeW6oAYP+YzU3hehTT2/LtAKm5mCgAKu7mqgdJznOTUlbVLFqlqQ90QvGmWe6QRuVZBEiSR7gmM/SpBtUny6ZKfRWW0lsWrFndbBYj1jdLMWMKeeSTlgcmmtLobx1B1LDbcZDbhiPRb9DKAFZ1JDqzyRnzCDgCr3ZSSKJJ6PdQeBaA6bTpawxUsSwJXezuzs5EfES0mMSTECrFr8CWEDuSI+5imbihgVPI4wSD91Mj6VUX/B+jdtz6dWP+YuQfmC0H6iq0SjTg1g8buau5sKXLDWlmILC3ZDuDyO5LlxMfwtVD/2rbThOpsEQ7XbN62wQ77fmrb3DJ3OloMymM4OJrc2PCeltmVtx7bnj/TMfpUgcH04O7ykJHKVmPkDgfSpuEV5KPxnw3T6i/o/RvuJqrZN1IlLeW9cS21n2kYick99p5gmcfpURcCAAB9h9hSgRRpJ/wBPYfYfpQ2r/Cv2FNrFKigDbTWzzRDPdRSU0VsckURjA5D2pamjDUA1c4dabmgP3/3pP/SreYX4hBG5sxy5nmO9PF6IvQCG0akAHI9zP8xUHU8BRhBa4BgwG7dMirGaS1MKO74UtkzvuD2lYGP/AI0Vzw2pUA3GaIhjtLYOMx0yP/KrhqQRTJXWeCBVA3Fo6sATHTPsMfSjqdNCmQqVFChTIYWlBaFCkZQFKAoUKmmOKGKOhQB4ovMFChQBpdB5UrdQoUjBX9qWGoUKAIvRSaFCgC20XlA0KFMDW1FA2hRUKAHkj+4ozZoqFGwWqUeyhQpAAtDbQoUAIojQoUARFIYUdCgECgTQoUwaam6FCmQjQoUKYf/Z"/>
          <p:cNvSpPr txBox="1"/>
          <p:nvPr/>
        </p:nvSpPr>
        <p:spPr>
          <a:xfrm>
            <a:off x="176212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Shape 258" descr="http://futurepredictions.com/wp-content/uploads/2012/03/MarianaMap_88058_8966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212" y="2576512"/>
            <a:ext cx="4702302" cy="35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 descr="http://readanddigest.com/wp-content/uploads/2013/01/Mariana-Trench-Illustrati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912" y="4343400"/>
            <a:ext cx="4967420" cy="2283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CONVERGENT: </a:t>
            </a:r>
            <a:b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OCEANIC- CONTINENTAL</a:t>
            </a:r>
          </a:p>
        </p:txBody>
      </p:sp>
      <p:sp>
        <p:nvSpPr>
          <p:cNvPr id="265" name="Shape 265"/>
          <p:cNvSpPr/>
          <p:nvPr/>
        </p:nvSpPr>
        <p:spPr>
          <a:xfrm rot="1620000">
            <a:off x="1930400" y="1752600"/>
            <a:ext cx="3048000" cy="152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/>
          <p:nvPr/>
        </p:nvSpPr>
        <p:spPr>
          <a:xfrm rot="10800000">
            <a:off x="4876800" y="1752600"/>
            <a:ext cx="3048000" cy="152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Shape 267" descr="Oceanic-Continental_Convergent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3836987"/>
            <a:ext cx="5533095" cy="301970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3581400" y="1417637"/>
            <a:ext cx="5105400" cy="5165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1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occurs at this boundary?</a:t>
            </a:r>
          </a:p>
          <a:p>
            <a:pPr marL="914400" marR="0" lvl="2" indent="-190499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Deep-ocean trenches</a:t>
            </a:r>
          </a:p>
          <a:p>
            <a:pPr marL="914400" marR="0" lvl="2" indent="-190499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Coastal mountains (some are volcanic)</a:t>
            </a:r>
          </a:p>
          <a:p>
            <a:pPr marL="914400" marR="0" lvl="2" indent="-190499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E0752F"/>
              </a:buClr>
              <a:buSzPct val="60000"/>
              <a:buFont typeface="Noto Sans Symbols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Earthquakes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100" b="1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CONVERGENT: </a:t>
            </a:r>
            <a:b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200" b="1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OCEANIC-CONTINENTAL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95600"/>
            <a:ext cx="4127097" cy="273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2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REAL-WORLD EXAMPLES:  Continental-Oceanic Convergent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Coastal mountains like the Andes Mountains on the coast of South America</a:t>
            </a:r>
          </a:p>
        </p:txBody>
      </p:sp>
      <p:sp>
        <p:nvSpPr>
          <p:cNvPr id="281" name="Shape 281" descr="data:image/jpeg;base64,/9j/4AAQSkZJRgABAQAAAQABAAD/2wCEAAkGBhQSEBUUEhQVFRUVFxYXGBUYGBUXFRgUGBQXFxQYGBUXHCYeHBkkGRQXHy8gIycpLCwsFh4xNTAqNSYsLCkBCQoKDgwOGg8PGiwkHCQsLCwsLCwsLCwsLCwpLCksLCwsLCksLCwsLCwsLCksLCwsLCwsKSkpLCwsLCwsLCwsLP/AABEIALcBEwMBIgACEQEDEQH/xAAcAAAABwEBAAAAAAAAAAAAAAAAAQIDBAUGBwj/xAA/EAACAQMCBAQEAwYFBAEFAAABAhEAAyEEEgUxQVEGEyJhMnGBkQdCoRQjUrHB8DNiktHhFRaC8XIkNENTsv/EABkBAAMBAQEAAAAAAAAAAAAAAAABAgMEBf/EACMRAQEAAgICAgIDAQAAAAAAAAABAhEDIRIxQVEEExRhcSL/2gAMAwEAAhEDEQA/AOahacApQSlBK9zTziQtLCUoJTirQRsW6V5VOi3S1tUwji3StlP7KGyjRGgtKinAlGEp6LZnbSttOhKMW6ega20YWndlHto0DWyhsp4Chtp6BrZR7Kd20YWgjOyj2U9sobaDM7KGyn9lFsoIztobae2UNtMGdlFsp/ZQ2UAxsotlP7KGykZjZRbKkbKGygI2yiKVK8uiKUBEKURSpRSklKWjRfLoVI2UKWjRQlKCU4EpQSlotkBKUEpwJSwtVotmgtLCU4FpxUo0RoJSvLqQtmlmx7UGibKHl1J8r2ojbpkYCUoJTwt0tbdARSlJK1LZKTb0xZgo5sQB8yYFMItCtfoPADMw33bezMlCWaQJhQRGe5P0qm43wFrDnO5JIDY9+cfI/OPpUY8uGV1KeWGUm7FVSlFH5dLS3WukbGq0eynUt055VSpG2UNlSvJoeRQEXZRbKl+RReRQEXbQ2VJNmkm3QDGyi20+UoeXQDG2j2095dDZQDOyhsp7ZQ20BHNukG3UkrRFaDRdlCpG2hQEILSgtPLapxbNIkcLSwtSRYpY09MIoFPW1p4aesVxHi7X7pVfgUnaOUx+bGZ/3rHm5Zxza+PC51uba08v3BrLcetXzbUXFZVO0ExADwcMe5z7H6VF8N6u55iWy0kEBUYna2YCkjPyH0rk/mzfrp0fx7r22TqKg8S1AtoTGen/ADWh4pwnT3km050zvEK1zcjluQHmQQAwCkGfl3pL3CfNU2VadSoIazcHlyBIba/IxgxgxP0P5cvWtD9HyqdN4ic2wsJunDczkYHLkJJ9/pWg4fZ8y27OCm0CHhtjMMMpxzJ6DkfaYqbXg64gZbt/yyqqSAskjadxW5gbBAwGnNZ3Vb7ZdtxYFjDAkzDf5vVMdwMEVjOez00vHL7azTMLvwTuAkqQQwXnuj+GCM9JpXDeGvfdbix5Vu4okwQzA846qP5kdcVR8K4wdOUuLG+N2fh/MGRh1BEc8ZgzXQ/DvE7Ots+hFt3CdrrIIAbqnIlSTI/hIgnINPP8nO4+NLHhxl2mftAsXRcFwW1L7Lttl9CXNs+kGSikiSOgYEVe8V0S3be6ASZUjEzB6j4sx9wetU3h/hbi9csXF3WrluUJM+tWiMiZE5HQ/epN4tprxtO3qChkJwHtgsSDPNgIHfn8zjjWtjIcY4IbYFxR6G6Z9DETsP0yD1HuKrkt10XiugAaAAyXhb9LH0k+oAT+UhiIPSexqkv+EGZDc0x8xR8Sf/kXocR6hIPL9a9Pi/IlmsnFycNl3izaW6eWzTosxzpxVrqYmxp6P9nqQBTWr1iWkL3CFUCZ/oB1PtSvXdBH7PRHT0Wk4xZukC3cUkgnbyaBzwc1LpSy9wWWe0FrNNNbqwK001mqCF5dA2qlmzRG1QEXyaLyqkm3SdlIGPLoeVT+yi2UBHNukm3UnZSTbphF8uhUny6KgI1u1Uq3YpxLNPLbpA0unqJr+J2bH+I4BP5Rlv8ASMx71M12sWzba45wP1PQD5nFc1h7tx3Y+pyST1nsMcun0rn5ubw6ntrx8fn3fS44t4q81ItSgaPijdAUhh6eQJn35VW8E0Z3BhKhDJbIMj4c9Mikpo1baC8AsRIA5T7kda2FzS27QPlOHTYGOQGPpXzF7qNwI715XJnb79u7HGT0Ys8bNxW0zN6rpBDztKwpPlsxOYIjPMMetV3iLhQtbWQMJCsDMqWEb9pAGMj3HflUHg1ovftgMqesZcwslvSCekkRJx3roWn4KWsXLeoRlgkzhmtNhScGGSDmJlSOsEZWaWz+i1ov2bbFizFmS5uUEi4VLLckAl2IHwmJK9TWm02oZC7a1bW1Fm1qROQCu3aRHwzJBhkzI6DIaUXdBqxAXnhWzbvIDIMx3yGEEH6itfxbVG9d22Vcb23NYklWMeprQAG9SCB/EA6gDMA9Be8O1v7Smx1W25Li2TBttCkhWmBt2mRHISOgmn414c0gs3HAAYBC1mYyZygJEGCYYT9QYLPh7jqps01+0vketReht9sc1JJ6LJEc1zWu0Wqt6t/LuWwHAKrciJYAC6u4Yg/EOhkd6qUnH+OcFWwoZbge0W/d3IzMSVfbO24AciYIgiRR6DVFFW4rEsplDygyMnrHt1zW88ccEZUkWj6oRm2rDT8IdVEFg8bWADD1CO+QTw5fuPstIPTz3qV+ZAcZXH/qqncJ0DRceOo2wUt3CQ72WIUbo9RtuRmeeDg/6qPWcRfWaRnZAbluSQJF1T/EufhYTPQn3GeYa7VXUba14EoYCCPSwxMDAiK1/AOMK9+3dS7DghbttgVVw0BiFJIOeanHI4AMOzQ3to+BcVOs0xtAqXQggEw89CDMQxB+sTEik8S1507IQNlxgC8SBvU7SfmYkzPemeP+F1t3hf0wIW6TAGdlz867ROCciD3HKo3E/G9kWtvEUfzrRA3WwJuScFciDtyQ0AxODinLr36KzaL4o8S6a2qNeYi65gQpbcsgFn7RPPM8oxVRrPE2mtCTdDH+FPU2RIwOXMc+9c+43xfzr7OwwSQqkyVtj4ASDEgdus1AfUE/DiJJ9xA6f30rfH8rLGajK8Mt3W/13jW2NMXWVuNhVaCc/n7FQM/YVh73HLjuXf1nEFskfKMAxA5VBtrugYHuTAHejW1PLlnr/OseTnzz1teHHjj6PLrWLhgxUzMjBHLrz6VsfDvjVnYJf2gRlzgznJ6Gawzyp6r9+Ro7JyB3x+kD+dRhy5cd3FZYTKart1oggEEEHIIyCOhBp4WhFc54B4vbTQl0m5bgRHxISZIJaJ649q33DOK2r6brTT0IIIYH3Br1uL8jDk/1w8nFlh/h82RTT2akxSCtdLJDa1SPLqYbdJNqgInl0NlSfLovLoCN5dEbdStlF5dARfLoqleVQpgNfpblloa2zLPxp6xGNrQMkGenLrTPELnk2XusDCYMgg7shVI5iSIGM57VW+E/xCELbv8ApbMPzBIHcnDsREcjJ5Vr9TokvjzFUbsLEEgqIgRMSMwSMfKvGn5fJPfbuv4+Nca414mfVAKw2KudonLxiTSdBwm+VZmU8o2nDbQckL1Anp3Jro+o8HFLi3bSK5Qlto9G5gDyDKQGE9+ePerHS6M32CmxtlSRvAVgemZKsNykcwRg8q58uTLK7+WsxkmnINJpzOZkNI7CCY+cx+lay1xTzdMbV5FD2o23FHqMEyjYlhgkHoZ5TWt1vg+N12wE85TJVlVxBEbLiMMAlTD5M9W51C4fo7PmnzyNP5cM1oOTdABgEtgE7oMLPTOcxv5WwGoQZgxzMjK+8kch/vW/4fqytpZm4otBWZcuRyuA7c8u3TvzrH8e0JBZAAWF0/CuxTJJkLiBGRjANarglu8Ldt1BuIkSgH71QZAgfnTAggjHTIqs4nFrrujttobytbFxbJYpvJZ0kDcbbCCEAn09+/I4+9d0tl7S27l0WrhQs5J/d3FHpe2kwCOR7gsJ7bjT6JL+ivrp7jC/G3b6kMgglSDnIBXGM561y69wo3IDQpUlfVI25jPaOs08ZvEW9tjreD/s10jXXXPmgv5iKLlm6eQfZh7b4HKZnE86iabfpNelzUErYv8AN1abQIUL5gz8OV94mRIirO7pgumWxrExaK7GLkhZO1wrETtIk/rg1B03Bzbsvb1Ae9piS3pAd7BklXQNl0M5IIiTI5Goiml45xW8Fa0tsMH/APt3Qi5ucFWAGY2kL05GJEGs7xi8l0Lcko3VSCqLK8wVbdBU7trSsA5gTSeHcUNhF0q3EuWnBKi5AUqSYe05MowBPpJBDTzq34PwlCt3h17e7W2LWnDBG2O4JifT+YNsbnmIIFVKHLtTwnkbXrMkMqboU/8AkJiBjP8AvTy6Z1PLIOSD/P358q2PiD8PX04Ls+xAf8QTBP5SwXIJBjlE4nNZ4+IAlogqGuiVCx8WMMey9x1x3xe5U9tvwbxLcGkW4qllBCOg2gFozz/NADAx/wA4H8SPES6x7KWdxW2p3E5BuEwdh57YHeJY9qq/27UHdLsisAG2wqkTJBCASeXuKf3A8toEQ0CNvKAJ655fKlJsemVuaUxgHM9Og55n2pu0vPrGTNXzWFtBpgDpJJIBwSYH6UixobYUywYxkDJAmR9afgPJTPbAAAPMSTHLP9/pRWQd42+qO2PlyqallGukHeoiQZEkTGZ/vFPWddbLkbCqj4SBJJ9+VLQ2Vxjh/wAJzuaByxiqxNO4PfaZkkRjrmtLwjxH5F0XPKXcFYKXlgm8bQ5UdQCTGflVpxvSJrB5tqfNMF7OAm0DnbIzBM+mSRmYgUZa2J6ZrTq2r3h7ltGUSCwAU7QYG8CRzOT9ag6W89tx6ihXOJmOfMf3FWN7gl6yWaOQyAZIBwTAzAyD1EZq48NeHf2+JkJG0sGthkOGwrEb1yTHp+c88vVX8I/BfH9220Xt123ED4Q4M4O7rjvXQOEcSTU2hctk7TiCIIYcwR3E1zXxZ4L1HD3HnKChJCXVnY3tmCD7H9asPw946tm81u4YW7GeiuJgn2IMfau7g/Jyxy8cr05uXhlm8fbpItVHvX1HWT2FC/rZEAYPXqRUEpP99K9C5/TkmH2l2LgYdjP3+VPGxUJQNsNIzIPQfT+o7daV/wBSZSATI64z9aU5Ps7h9JPk0DYqQnEbDDcWe3y9MBp58sCPvmmrfFbR3S3wgtJBHpAk86c5ZReOwjyKFZO/4svFiVKqpOBjA6cxQo/bB+uuckeknlnvk/L++tabwfxt7V9RuEAGN3wgSNwjnECY78qzNvnkcvt9aVYvZJ/XH0j3rw69GPQPD+KydjBkciRyZGxMggkDGZH1qezFkh+QaRcGQrcoPUGOh/8AfEuE+I79u6Gt3GItwRj1AExORkerkZEGuoaTxgHX91bLKB+8hiDkxugAHkPy4kQelLYafTuwfddLAxHmLGQP4zyBkT2Mfas8TcHsX2AuAC7O0XAu0OI+BzECehkc/Sfymfpd7EpsJBUMvMAgwZhgI5jt1xQuKYKr0HI8weRESPTI74P2phz3jv4eXhaLWQXtD0lZ8xkG6VAK5Ycx3EAVnfDniH9m1AJZgo2qd8ksBAxjACgekgyBB712Xh/EilwFrS729LAMQX9R5BoQuI3CSMg965d464C1i8zeWu1iXtMJ2MhOQpMQRMFTkQPmaxu+iq9u+KNLddYueU4dWF6yGzB/d+Yj5YA4kRBHWazfG2uLdvpcuKzG47Mw5NLSYB7g5qr4cfNm26oGALK2FJx8MmJ5g4zg8+lqwPls2ow6ACTkPbCHa8gQYAAJkkyPeTGyZWHZ01/hDxempteXc2i7b9PqKgXYBMw2CYBmDPUgxm741rYs2msTaKs0eoEbgpK+oHCNLdcwRmuM6C9YIYsyhRGJEQTE7ZDBhMgil3/FlywXs6e6GstzMAnJkkTIVsRK4pfIaniPBRqi12yiI+5g+07VGNysUbABAYEjqPnUP/ubzlVS/lXUAYXkJMFfQN204X0KcZypAMVleGcSNt2cLv8ASRFwny8iFYgZLSMD2xSuGaZr7bXQHmdwxE85HKnMd3orW1v+P9Vd0o099LN7MLccO1yThSNpWTzyedUa8Ab0M7kHm4HOfn3/ALzVvoNEqAKogDl/KfnFPET9z9uX9/Ot5xyI8lJrODs9xVTCLt7YiZJJyTk/U0xx2wtu2NjwZgADmZz8s9fapHG+KvbAFoAbsFz7f33rPft7jaxztnnkFip2yOc/7VN1Oj7QtbdLNlNpEBpMn5mfmKa0abRJKjOAZJaJxjMT8qmak23LTJOW3fDOBg9JqPp+Fs6jIgZ5x7kD6is9d9KRbVneYGIH2/TnVnw/hjMw3GBy6YXMk/X70h7a21B27mMAfU845npHvFOcO0113UBjB9R5AgTEHt/zRJq9ip6cPG8hYCoTz6RHMkgEnNWmo4uiIqpA2u375HIht3qXmfTDKYIg9JzVNx8FAihgwEmYEScupYGS2Qe+c9KpktE25MRu555mBP6VOdh4x0XQ6sa/T+ZbH/1NkAOkLFwSNr91/Luj+HnmrLw74rt6IraO2HIO1UUhW2BWFwgbpJEe65E8qw3ANb+y3jeQMWtlQw+HdbZgLkMMgwYxn1Y5Vf8AizggLPf0iJc0twwLgKn1kBhuSZVxlSYgzJAPOJVadI/6rptYhQ+WyEQyAhgAOfoP5esge/y534m/Ci/Z3XtICyqSxtBgbiiZDWyCSy9gfVjrWKbUXVbcSytMen08oiNsZEfpXUPCHjwXNPF24d6ELJAwCJDdox6sHmMHNPcvsML4f8WNauEX95TO4KASGBy22QJ5duZ610vQ6UXGUK42sAwaMQRKyPtTfivwppNYwdXFm5AI1SqWt3AwiHYelmBjMyI7coHDNM2kssl64ENt9qtDul2205QrgRGVOcjFdPFyWf8ALHPCXuJ+u1u0FeoJmQAR/f8AfSqi8+CT2gd6i6ziZuXjtffyAbI3cv4gD9wKj6viLBQAJEZb37fzrs2w0kXGIScDEyTyH+/sKpdZqd8Kp9I5nkCfl1+tR9XeLGWO725VHBGZ+2aNnoLl8yYJj7f0oqG8DG1j7zH9KFLYZxM9xTi2YkROP0kEfympmn4fvubZAkEgfxEcwsTJicf1plLBBPPsPfpivMrqStGBKMsA4DKRgnd19ip6dR0q5uaq5buLdsEE+VBICsu4btwAyAYA6CJmOtVPDLcMQ5IRgQfTJ5TgGO1W3lpaQoo3FmDKwfoQQdwQkBukc80SdjbeeF/xE9SWLyBUlStxTAVXBII/y/EsE9CO1aHinifRBfNt6nzEUMXOSVYSQMCZMECfbOa5Deutulpkgr3w2TEz1+efeqq9pgC2ZBX1BcAQZAM8ziTFHjYNxrW/FZxqQ4tA2CoBsmPMJExc3jk/LIkQoFaDiHibS6qwPMvE2t/+GxY37bFTlV/iAmQfSc+rkByjQabcCZ5D6xy7VZojKkRug8l5sIzIGelVMS2ZclnlcgmRMqw9u0/IkVf8X1xv2QHTYxADNugMvOCiqBzg1Bt8QCKYEOAMR8Ix880hNzsASMdxkx3+5q/CfJeVQNVoFTJAgDB7kjlP986qDbM4984xVrrb5djkmCYHOQMf0p7hXDTcG4CFxk/30peO70N6nav0ukLMF2lt3ITmfpW64Zw4WkgRJgmOU+3tUbhWhCSZnoIEADr7k+9WNy8AK2ww8UXLYruoj6c+0daodd4j5rb6GCxxPsD296Y4lxuS1teQ+I9ye3sKp00q4HM7vpU55/EVjisNVxXcm1s4DSOSjsTBnr0pj9n80fu/hUSFPItMzj7ZM1X6q+CNuRnv96FjUsBtDRz6Dr8+XKs/LvtWj54QwEnHOMZPee2KnaRNgP5xAj5gSR+v6GmbeoLekqSGOefM4xHynrU/9nIt5JxGBmOmYqpPmFf7U16TmII9UZ5k429orReHra7Au4I7jDtykD0qTgAHvJ51Uay4ruAB6VgAx1nJ2jqal6XUC2nXfIcCYbGSc/L+4qJe+j0TxfSFSqsohcMcEF2JY+wOR16VVebtVREgR8j15VqeJvetZJYh9jw8MoUpheucg9CMd6z/ABPhYEPaBKxBzO0g9SAO/asf9aD4TfMXTgkhOeREkn+X6VotB4s2alAVTyHYM9pBsUbvUNpJO0g5G2MjESZzvDNGz7kVlBYDmYAg9STy9zVvataazdtLqD5iABW8sEfmMMHMSJicdKU9iumX/Cmj1nVt+BuMMFBmCAI2nH9YHWstfhMNLeFzzbnlZDN5lq2UBGDuEzkgjAxORSeIcdV7e6w20KqqbRaVe3MK6nO4AiJnBHQ4qVwzx0lpVtXwtyy3oZCWdFVphSX3dQRDR7YrXXynYtL4T/ZkZvP3W3/KyBrSyTuJtgjcpiMAHOCYp/y106AOyhSNy7YuWXtwBGy6BKqY9JjaSPatBZVbljzNKyraKqqIykBZ/KeqqV5BcduxznH/AA0RbuXNJNxTO+yzFhuiJtsRuVhyDCSOXKRTDNeI+F7L27TqVVl3+WZMAZaD/CBmCQQPamtFxtAht37LbWhht7EekgNmIJyCRms9f45cRfLvltpJw4BcFTyY/ErT+kc+dJ/7tbccYBeGAO4q3w7sgY5YHQ8yTWk5ddZM7hv0ncU0Kq0qwNtsoepHSV5z+lVjgHAPzPSpOsaJ5yQDMbcHPw9AZqvZu2a6tsj3lr3/AEoVDO6hRsJPDeItbffCAgghWAK+kcvkeUda1fCb9pUvyFYMzFUj9y3pkkBsqyTIOJFaRvwcZyu7Uqqr0Wz1IAJksBOOw+VX/Cvws01rLvdunOCQi55+lc/rXB26HPH1Fq5bwFnMAqqCVDbSoJypJ5cx6QZEVXkgwYjooAgBe8e5kzXb18F6KI/ZrWBAJRWYD5uDTI8A6KZazuJ/iZ4+iKQo+1Xjde02befuMscNuEduuKqluypJjnj5e1elm/D7h556S0fb1x9t0U/Z8D6FB6dHph87SH/+gaMrv0cjzVZvkDaox1PP/wBU5aZyJiSvzB9u1elNR4U0jxv09po5SuB8hyA9qr3/AA20DNJsfQO6r9lIpyz5Kx56sWHB6iT8XUCPvVvoztt7ZJOZJnMmu43fB3D7QEaMORyCpccn5knb/qNYnxtq7dsBf+lmyPysxCLPuLAyfYvV4Wb6TlK5/puGoCC2SPnH1qe2qxA5dqgNdJPb2HKkG6a6JjJ6Z27WtnXQIPzqBrtZcadsZ+h+9RyxNAXCKLjs5R6fQySWAAPTrPSf9qd1ukO0+WoEjJ+dFbuN2NXWi8J66+Jt2Lm3uRtH03RP0rPwxkVu1idZbKAdzzPYSRj7U5w7RPcjAA6sQPt71fang+xyt0etfSQYMEdMGKEEVM4uzuRdjhgAwYB5kYJ+R6fSmuIWDA2wAAcfzzUi3dIGZNMau96DJAmYGZxGMcudXcZpMvart5gAHqxn5+1N2rNxbi3CpYE88wR1HaI+lSATuiQcL0IHLofpVxpLRulFEAztECQHLY+/9a5Zi2tb7hnhuzr9OpLP/hJFwbRBDdUY9PoDnkardR+GF7TttbZdttO4hivpPswMeoL0MRQ8Oa02HKMpVzchgwkFSgXYQMj1AkGMekda3Fnjgt7g+0lmKBiTl1UegjIzuYzmIIzg1FkOOYcZ8O/srK+nV2ssQlxtvqAkeYtwKuOcYxj6VQ8V4D5blT0A27h2n4o95x8q6jxOwnmi8GD7rbLsXCkEkjIiGDDkB37ECq47oEewDbtMW+MN8ayS0qTzB2gGRjFGuwwTcQe2i2d5A2gbVBUA4O4/xHAMkc46Cqnz4ysEkjJ78sGtbx3gFwBbqoPWpZoB22xOwgsSTz/nzxVfZ4PuCkhCFXO1lIgztMe+edTZfRwx4Z4/f0l1mtswJ+MP6lZJGGDfF8+YiutcF8eafUAE3BbYsAivj1kYhhzBmD/zXFdTbh4WPgICnGYMGD7ieVWuh1DNZ8orZQMQ+/AII5nceXYjFVjuXQqd+LPC7n7VuuWipb4GliWhVDLiUwZMgj5dKwr43Acz/KtBfvsylTcaDjaXlZmfpygRmJpo8HlmYKTkKRIYAxiD1X/NSvsD4UbtzbbeHBIhywV1ULAUMzBYwMHsIipeo4U6uqynqyPUFkd/VGKhnSrZ3Bm2kDIJDAn2jHSrHReQ4AcK48tjvTDBt6xILwSPUIgTPcCtMM8sYi4yoV3SupIbBHPBoVajwybvrGsX1Z9S6iZ5EHaCMERg0da/v/pPhHf7bg8oJ9qjaziJt/kJPYc/tE1Dv6yyDKuwI9z/AEI96gNxjZ8FxjnLO0/896nQ2uhxN9s+TdPsAs/YsD+lVbeNlG7dZvLs5ynLE5IbFZri/jy9bMBhDdYBkfPnFSuA+KLt8EQPhYkQvwBZM+0Cn4fJeTS6bxfbuLNuW74gD6nHWnrHiMP8Gxjn0i4N0jngKaxt7xhplVgAgKISqsiQWkJbWOkkz8gaveD8bsOR5RtK0cgio3vn+gNFx/o9tHfvtskDcxHwKfUPkcTUEae6RM3bcjmXLQexUEYpTcYC8yCaS/i5F+KB7wanVPaRotTcRtt0KUPJmclieYhdnKOm4xWT8ZcF0t1jce/eUzyG1lA7IhA5/Otpo+LWr4HwkH6ie9DWeGrbMGAG5eW7IHuBSl8b2LNuE8Q4XE7AyW/ym5HmP9AI+g5dzTGh8L3b3wDH8Rwv3PP6V1rVeAUNw3LrG6x/i+ADsFHT51XcUum2NtsHHtiuicm/TPxZvhv4XBgDd1IX2Vd2PmxH8q03Dfwu0Cxve7dPu6qPsgn9ag6/T6lra3LYwxCx9efy7n2rSeH+HNEuZ+XKesVGVv2qSfS34b4Y09j/AALNtD3ABb/UZb9aRx/SX3tFLLrbdsb2kwOsYOasdOkVIL4zWG7to5in4TLEvqWnrFsR+rTTq/hJaZfTqH3e6LH2mf1roVxV+9J09kCr88vsvGOej8LrKNDXLj8uUIPfoT+tL4r+FNp7THTlxeAlAWBViM7ZIkE9DPOK6U+lB50q3Yil+2/Y8Y8wX9A6MyurBlMGRBXvIPIzVxouGFLQuZDSIKzunv6a6R+KfhUOv7UsnbAZQsxiA0jpykmsho9ShXedqi29sx8QMOig7DzOflANX5+XZabDjeq/ZlN7Fy41lkDkrv6Mqc5KciSDzE1gODam/ftBAWuXEY7GYgEHBEXC6wAxB9UjEVv+N+Etzi4H9MqJjewT5OfhMzg9Y6VC1PhFbdxXswLbclZSyzkEDpB7H9OQws2uKbhvAWtKb28bWDSocHbc3yNoQlYMxBiCfbLt2zcsX0uWgdt5dpTBRSoIJ9JiAS+ZjBmrziN1re8EuSDhYJndz5NJAjKnMAHOaXw7TAblZEdS/wAJVtskgiOYV/cH+c09BRa/iYCIULsii5uX0ru3AQWUjJkkECAeY51ml8PNddmVxbQjaoBgOpG824XGTBUcsRg10Li/h5bisLbBHA2BbhbPKF3ncIxjAOeZisZd4fc00ytxngBrGQogzuVgZeBtIIn9KL2FBxHT27YNplLXUCkXCVCNuXBCxJiROR19qquJaq05YJbeSOc7QrCJkRkTMDHTnWrDnUk3AWAJ2tZb1EEkFiobETtxMyTE9cbxNQGKlCrCZ5z8RBn69ans1dpgHuBdqiTmCf8AeMVsk4bs09m6l8K6u6sqsodB8O6eQBjrHzzjLaK0NxMHHX3kCB/fIVY6m+oAZWCyG3QW9U+oEnlnGMZXM4NZ7/6VrovV6gPqyt+4oBliwXeQYGVg5Le5xuk9y0mqtgjyyTz+NFEEzKrtBLKe84nkIpjiHC7ly0mqtWmNozbJWIW4MwQMgEERNJ8M6J7uot2oiXUEExjdBmcdavfSWgTgTnklxhJhkUOhEmIZgCfqBRV1O34cUABL9+2vRFRCqjsCUJj60K00lmNdrEtyENxpnBIJEGIzE5BH1NZriPGWACqDtE/EWmGA/wA0Z+VK0eve/eVRAzg9s5Joavwxqnd4tiFJiXtiR3A3ds12SSe2HtU3tW1wyxn+gq98EasLrbW9lW2zbXLfDsPMGcZ+HOM1ntZYa1cNto3L8QBDAHtIxNO2jIirs3Cl01H4h8GZNVcjaJIdAkZVmndA5SSRmT6Z5RVBo1ZTAkH9Pb9a6De47w/WWLdm6121ctW1Rb5AxG0EkhoYE9D3MEVU8Z8PNbuqmmBuDyRda6CCpVrnlgqRzOGnHXB7ZY5amqq4/MMeH9U5Zt7bunzPWrXX2t30rIaDiHl3SNpOCAMyOoMD+81qk1vrRLg2FgpgnIn+KfhxBg07OyifwO4bc84rSJ42W0nriB3waiabQFhFpDH/AOxgQP8AxQ5P1irXS8DA5gE/IfzissrjfbSSpui4p5yBxbIU8jnIqJeUO5C2hj8zcj9OtQ7PiO3/ANTPD2Uq/ki6rlsPOSgXnIUEzPQ1pktAVlufCtKS9wU3I3uYHRRAjsOwq1s2AojlWa0PjC7ev8RtDTFToQdklibzQ5UhdowQqkAEzvHerTwf4nXXabz1tui72QFgBv24LKAfhmR81NLy2rx0uVTsaB008yaWppRMAntUkaGkE8/pTy2RWe8CeJzxHSftDWvKm5cVV5yitCmepjB5ZBqo4l4z1i67U6TT6WTb07XrTvvG8rbPwrHrm6VUAEYVqWz03gMUqay/4d+Ibuu0K374UXC9xSqqVC7G2wQSTOJ+tacGlZoCu2gylWEgggg8iCIINc2454RXTkqgPl3W+IgHYIO1fkGI+cCtHqfxF0y3NTaXe17TJddrW3azC0JbaT0IggnBBmsNp/xmQ6EHU2vNuPqGtG2pVWCFTctEQIwdqc+k+1OZeI1a1PC+IGfLb8p9BMRAMFT7QJE/0qa93+GdpIBSOU9TPL51nfEnHrGnvae0xJfVAFCpDANKqJYdC3pn/KeVW1m9k4l0wyiMx8UDrEfoOtaEO5b3FleSOQIA3gGBHuc/Xtmq+xNi4FLICQW3btjsqYACkZPzO73PS60kbDtOTnmSGGYIJ6+1Gyq42sZzIONwjH1P6/KgzLajzlMNDgDy7kYYA8mxnOCDj2otTprd615bE23WACJVhuIEoWB2tIjsZgjNVb6Zkugs5a2YIhVImCI3TAX1A9IIJqfp9StyLixcYDqBuURzkZaAOfPJ+VBMN4utvp7Shkc2ywV7u4w0RBKkHbcGcmQfpVJb0huW1P7u4VbCsyl9hE7dr4KECYHWMcq6dfui4SIALYZGClHMcoOJg/Wqi94XsOqI1kYlVYTIkkxuPxdtpmOkVNxp7YHUcEG1ttsMysHJQ81I9QVI6Ekx2U551CtcEN59jkolyDMZxmRMTIHL9a6rpvCCo8+aEMMFBViDIKwzFyeXTt9hJ/7WCDF1UchJO0kEJgCCDsWQJHYGs/A9q3wR4ct6ewUu7b9i68JcP+GynBEZ2uCpwfocTV5xPwRp7hDlAXSAhUEMAvIRJ5dvYQB1K1o1t4ttbYXCfMsgsASqg+nkVPPERBpF3iF20V8gf/K0znBGYVnlSI9x7VrJ0lQ6fTBV2rqLwALCN1nB3GR62DDM4Ikcs86FaRvFCzmyZ68ufXmJo6PAbcj0nhHVty09/wD0Mv8AOKsrXgrXzItOCORLoD+rV2PdR7q3udZeMcfsfhjrCRKIO+64n3O2TVxpPwkc/wCJfRfZFLH7tH8q6Ruob6XnkfjGU0v4X6VY3m5c+bAD7KBWj0PCLVkAW02gLsGSfRuLRk8txJ+tSPNpJc9Ki232qTRFrQWUYstq2GaZYIgYzzlok07bs2lMrbQHuEUH7gUw1tj1P3oJpj3P3NLRpvnL3ov2he9RxZpXkUGgXeGqdcmrAG5LRszmShLsR2PqKH/x96ntrn6IntLn9YWlCxRizS1ArLWgffefeqNeBDFASY2BbeW6oAYP+YzU3hehTT2/LtAKm5mCgAKu7mqgdJznOTUlbVLFqlqQ90QvGmWe6QRuVZBEiSR7gmM/SpBtUny6ZKfRWW0lsWrFndbBYj1jdLMWMKeeSTlgcmmtLobx1B1LDbcZDbhiPRb9DKAFZ1JDqzyRnzCDgCr3ZSSKJJ6PdQeBaA6bTpawxUsSwJXezuzs5EfES0mMSTECrFr8CWEDuSI+5imbihgVPI4wSD91Mj6VUX/B+jdtz6dWP+YuQfmC0H6iq0SjTg1g8buau5sKXLDWlmILC3ZDuDyO5LlxMfwtVD/2rbThOpsEQ7XbN62wQ77fmrb3DJ3OloMymM4OJrc2PCeltmVtx7bnj/TMfpUgcH04O7ykJHKVmPkDgfSpuEV5KPxnw3T6i/o/RvuJqrZN1IlLeW9cS21n2kYick99p5gmcfpURcCAAB9h9hSgRRpJ/wBPYfYfpQ2r/Cv2FNrFKigDbTWzzRDPdRSU0VsckURjA5D2pamjDUA1c4dabmgP3/3pP/SreYX4hBG5sxy5nmO9PF6IvQCG0akAHI9zP8xUHU8BRhBa4BgwG7dMirGaS1MKO74UtkzvuD2lYGP/AI0Vzw2pUA3GaIhjtLYOMx0yP/KrhqQRTJXWeCBVA3Fo6sATHTPsMfSjqdNCmQqVFChTIYWlBaFCkZQFKAoUKmmOKGKOhQB4ovMFChQBpdB5UrdQoUjBX9qWGoUKAIvRSaFCgC20XlA0KFMDW1FA2hRUKAHkj+4ozZoqFGwWqUeyhQpAAtDbQoUAIojQoUARFIYUdCgECgTQoUwaam6FCmQjQoUKYf/Z"/>
          <p:cNvSpPr txBox="1"/>
          <p:nvPr/>
        </p:nvSpPr>
        <p:spPr>
          <a:xfrm>
            <a:off x="176212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 descr="data:image/jpeg;base64,/9j/4AAQSkZJRgABAQAAAQABAAD/2wCEAAkGBhQSEBUUEhQVFRUVFxYXGBUYGBUXFRgUGBQXFxQYGBUXHCYeHBkkGRQXHy8gIycpLCwsFh4xNTAqNSYsLCkBCQoKDgwOGg8PGiwkHCQsLCwsLCwsLCwsLCwpLCksLCwsLCksLCwsLCwsLCksLCwsLCwsKSkpLCwsLCwsLCwsLP/AABEIALcBEwMBIgACEQEDEQH/xAAcAAAABwEBAAAAAAAAAAAAAAAAAQIDBAUGBwj/xAA/EAACAQMCBAQEAwYFBAEFAAABAhEAAyEEEgUxQVEGEyJhMnGBkQdCoRQjUrHB8DNiktHhFRaC8XIkNENTsv/EABkBAAMBAQEAAAAAAAAAAAAAAAABAgMEBf/EACMRAQEAAgICAgIDAQAAAAAAAAABAhEDIRIxQVEEExRhcSL/2gAMAwEAAhEDEQA/AOahacApQSlBK9zTziQtLCUoJTirQRsW6V5VOi3S1tUwji3StlP7KGyjRGgtKinAlGEp6LZnbSttOhKMW6ega20YWndlHto0DWyhsp4Chtp6BrZR7Kd20YWgjOyj2U9sobaDM7KGyn9lFsoIztobae2UNtMGdlFsp/ZQ2UAxsotlP7KGykZjZRbKkbKGygI2yiKVK8uiKUBEKURSpRSklKWjRfLoVI2UKWjRQlKCU4EpQSlotkBKUEpwJSwtVotmgtLCU4FpxUo0RoJSvLqQtmlmx7UGibKHl1J8r2ojbpkYCUoJTwt0tbdARSlJK1LZKTb0xZgo5sQB8yYFMItCtfoPADMw33bezMlCWaQJhQRGe5P0qm43wFrDnO5JIDY9+cfI/OPpUY8uGV1KeWGUm7FVSlFH5dLS3WukbGq0eynUt055VSpG2UNlSvJoeRQEXZRbKl+RReRQEXbQ2VJNmkm3QDGyi20+UoeXQDG2j2095dDZQDOyhsp7ZQ20BHNukG3UkrRFaDRdlCpG2hQEILSgtPLapxbNIkcLSwtSRYpY09MIoFPW1p4aesVxHi7X7pVfgUnaOUx+bGZ/3rHm5Zxza+PC51uba08v3BrLcetXzbUXFZVO0ExADwcMe5z7H6VF8N6u55iWy0kEBUYna2YCkjPyH0rk/mzfrp0fx7r22TqKg8S1AtoTGen/ADWh4pwnT3km050zvEK1zcjluQHmQQAwCkGfl3pL3CfNU2VadSoIazcHlyBIba/IxgxgxP0P5cvWtD9HyqdN4ic2wsJunDczkYHLkJJ9/pWg4fZ8y27OCm0CHhtjMMMpxzJ6DkfaYqbXg64gZbt/yyqqSAskjadxW5gbBAwGnNZ3Vb7ZdtxYFjDAkzDf5vVMdwMEVjOez00vHL7azTMLvwTuAkqQQwXnuj+GCM9JpXDeGvfdbix5Vu4okwQzA846qP5kdcVR8K4wdOUuLG+N2fh/MGRh1BEc8ZgzXQ/DvE7Ots+hFt3CdrrIIAbqnIlSTI/hIgnINPP8nO4+NLHhxl2mftAsXRcFwW1L7Lttl9CXNs+kGSikiSOgYEVe8V0S3be6ASZUjEzB6j4sx9wetU3h/hbi9csXF3WrluUJM+tWiMiZE5HQ/epN4tprxtO3qChkJwHtgsSDPNgIHfn8zjjWtjIcY4IbYFxR6G6Z9DETsP0yD1HuKrkt10XiugAaAAyXhb9LH0k+oAT+UhiIPSexqkv+EGZDc0x8xR8Sf/kXocR6hIPL9a9Pi/IlmsnFycNl3izaW6eWzTosxzpxVrqYmxp6P9nqQBTWr1iWkL3CFUCZ/oB1PtSvXdBH7PRHT0Wk4xZukC3cUkgnbyaBzwc1LpSy9wWWe0FrNNNbqwK001mqCF5dA2qlmzRG1QEXyaLyqkm3SdlIGPLoeVT+yi2UBHNukm3UnZSTbphF8uhUny6KgI1u1Uq3YpxLNPLbpA0unqJr+J2bH+I4BP5Rlv8ASMx71M12sWzba45wP1PQD5nFc1h7tx3Y+pyST1nsMcun0rn5ubw6ntrx8fn3fS44t4q81ItSgaPijdAUhh6eQJn35VW8E0Z3BhKhDJbIMj4c9Mikpo1baC8AsRIA5T7kda2FzS27QPlOHTYGOQGPpXzF7qNwI715XJnb79u7HGT0Ys8bNxW0zN6rpBDztKwpPlsxOYIjPMMetV3iLhQtbWQMJCsDMqWEb9pAGMj3HflUHg1ovftgMqesZcwslvSCekkRJx3roWn4KWsXLeoRlgkzhmtNhScGGSDmJlSOsEZWaWz+i1ov2bbFizFmS5uUEi4VLLckAl2IHwmJK9TWm02oZC7a1bW1Fm1qROQCu3aRHwzJBhkzI6DIaUXdBqxAXnhWzbvIDIMx3yGEEH6itfxbVG9d22Vcb23NYklWMeprQAG9SCB/EA6gDMA9Be8O1v7Smx1W25Li2TBttCkhWmBt2mRHISOgmn414c0gs3HAAYBC1mYyZygJEGCYYT9QYLPh7jqps01+0vketReht9sc1JJ6LJEc1zWu0Wqt6t/LuWwHAKrciJYAC6u4Yg/EOhkd6qUnH+OcFWwoZbge0W/d3IzMSVfbO24AciYIgiRR6DVFFW4rEsplDygyMnrHt1zW88ccEZUkWj6oRm2rDT8IdVEFg8bWADD1CO+QTw5fuPstIPTz3qV+ZAcZXH/qqncJ0DRceOo2wUt3CQ72WIUbo9RtuRmeeDg/6qPWcRfWaRnZAbluSQJF1T/EufhYTPQn3GeYa7VXUba14EoYCCPSwxMDAiK1/AOMK9+3dS7DghbttgVVw0BiFJIOeanHI4AMOzQ3to+BcVOs0xtAqXQggEw89CDMQxB+sTEik8S1507IQNlxgC8SBvU7SfmYkzPemeP+F1t3hf0wIW6TAGdlz867ROCciD3HKo3E/G9kWtvEUfzrRA3WwJuScFciDtyQ0AxODinLr36KzaL4o8S6a2qNeYi65gQpbcsgFn7RPPM8oxVRrPE2mtCTdDH+FPU2RIwOXMc+9c+43xfzr7OwwSQqkyVtj4ASDEgdus1AfUE/DiJJ9xA6f30rfH8rLGajK8Mt3W/13jW2NMXWVuNhVaCc/n7FQM/YVh73HLjuXf1nEFskfKMAxA5VBtrugYHuTAHejW1PLlnr/OseTnzz1teHHjj6PLrWLhgxUzMjBHLrz6VsfDvjVnYJf2gRlzgznJ6Gawzyp6r9+Ro7JyB3x+kD+dRhy5cd3FZYTKart1oggEEEHIIyCOhBp4WhFc54B4vbTQl0m5bgRHxISZIJaJ649q33DOK2r6brTT0IIIYH3Br1uL8jDk/1w8nFlh/h82RTT2akxSCtdLJDa1SPLqYbdJNqgInl0NlSfLovLoCN5dEbdStlF5dARfLoqleVQpgNfpblloa2zLPxp6xGNrQMkGenLrTPELnk2XusDCYMgg7shVI5iSIGM57VW+E/xCELbv8ApbMPzBIHcnDsREcjJ5Vr9TokvjzFUbsLEEgqIgRMSMwSMfKvGn5fJPfbuv4+Nca414mfVAKw2KudonLxiTSdBwm+VZmU8o2nDbQckL1Anp3Jro+o8HFLi3bSK5Qlto9G5gDyDKQGE9+ePerHS6M32CmxtlSRvAVgemZKsNykcwRg8q58uTLK7+WsxkmnINJpzOZkNI7CCY+cx+lay1xTzdMbV5FD2o23FHqMEyjYlhgkHoZ5TWt1vg+N12wE85TJVlVxBEbLiMMAlTD5M9W51C4fo7PmnzyNP5cM1oOTdABgEtgE7oMLPTOcxv5WwGoQZgxzMjK+8kch/vW/4fqytpZm4otBWZcuRyuA7c8u3TvzrH8e0JBZAAWF0/CuxTJJkLiBGRjANarglu8Ldt1BuIkSgH71QZAgfnTAggjHTIqs4nFrrujttobytbFxbJYpvJZ0kDcbbCCEAn09+/I4+9d0tl7S27l0WrhQs5J/d3FHpe2kwCOR7gsJ7bjT6JL+ivrp7jC/G3b6kMgglSDnIBXGM561y69wo3IDQpUlfVI25jPaOs08ZvEW9tjreD/s10jXXXPmgv5iKLlm6eQfZh7b4HKZnE86iabfpNelzUErYv8AN1abQIUL5gz8OV94mRIirO7pgumWxrExaK7GLkhZO1wrETtIk/rg1B03Bzbsvb1Ae9piS3pAd7BklXQNl0M5IIiTI5Goiml45xW8Fa0tsMH/APt3Qi5ucFWAGY2kL05GJEGs7xi8l0Lcko3VSCqLK8wVbdBU7trSsA5gTSeHcUNhF0q3EuWnBKi5AUqSYe05MowBPpJBDTzq34PwlCt3h17e7W2LWnDBG2O4JifT+YNsbnmIIFVKHLtTwnkbXrMkMqboU/8AkJiBjP8AvTy6Z1PLIOSD/P358q2PiD8PX04Ls+xAf8QTBP5SwXIJBjlE4nNZ4+IAlogqGuiVCx8WMMey9x1x3xe5U9tvwbxLcGkW4qllBCOg2gFozz/NADAx/wA4H8SPES6x7KWdxW2p3E5BuEwdh57YHeJY9qq/27UHdLsisAG2wqkTJBCASeXuKf3A8toEQ0CNvKAJ655fKlJsemVuaUxgHM9Og55n2pu0vPrGTNXzWFtBpgDpJJIBwSYH6UixobYUywYxkDJAmR9afgPJTPbAAAPMSTHLP9/pRWQd42+qO2PlyqallGukHeoiQZEkTGZ/vFPWddbLkbCqj4SBJJ9+VLQ2Vxjh/wAJzuaByxiqxNO4PfaZkkRjrmtLwjxH5F0XPKXcFYKXlgm8bQ5UdQCTGflVpxvSJrB5tqfNMF7OAm0DnbIzBM+mSRmYgUZa2J6ZrTq2r3h7ltGUSCwAU7QYG8CRzOT9ag6W89tx6ihXOJmOfMf3FWN7gl6yWaOQyAZIBwTAzAyD1EZq48NeHf2+JkJG0sGthkOGwrEb1yTHp+c88vVX8I/BfH9220Xt123ED4Q4M4O7rjvXQOEcSTU2hctk7TiCIIYcwR3E1zXxZ4L1HD3HnKChJCXVnY3tmCD7H9asPw946tm81u4YW7GeiuJgn2IMfau7g/Jyxy8cr05uXhlm8fbpItVHvX1HWT2FC/rZEAYPXqRUEpP99K9C5/TkmH2l2LgYdjP3+VPGxUJQNsNIzIPQfT+o7daV/wBSZSATI64z9aU5Ps7h9JPk0DYqQnEbDDcWe3y9MBp58sCPvmmrfFbR3S3wgtJBHpAk86c5ZReOwjyKFZO/4svFiVKqpOBjA6cxQo/bB+uuckeknlnvk/L++tabwfxt7V9RuEAGN3wgSNwjnECY78qzNvnkcvt9aVYvZJ/XH0j3rw69GPQPD+KydjBkciRyZGxMggkDGZH1qezFkh+QaRcGQrcoPUGOh/8AfEuE+I79u6Gt3GItwRj1AExORkerkZEGuoaTxgHX91bLKB+8hiDkxugAHkPy4kQelLYafTuwfddLAxHmLGQP4zyBkT2Mfas8TcHsX2AuAC7O0XAu0OI+BzECehkc/Sfymfpd7EpsJBUMvMAgwZhgI5jt1xQuKYKr0HI8weRESPTI74P2phz3jv4eXhaLWQXtD0lZ8xkG6VAK5Ycx3EAVnfDniH9m1AJZgo2qd8ksBAxjACgekgyBB712Xh/EilwFrS729LAMQX9R5BoQuI3CSMg965d464C1i8zeWu1iXtMJ2MhOQpMQRMFTkQPmaxu+iq9u+KNLddYueU4dWF6yGzB/d+Yj5YA4kRBHWazfG2uLdvpcuKzG47Mw5NLSYB7g5qr4cfNm26oGALK2FJx8MmJ5g4zg8+lqwPls2ow6ACTkPbCHa8gQYAAJkkyPeTGyZWHZ01/hDxempteXc2i7b9PqKgXYBMw2CYBmDPUgxm741rYs2msTaKs0eoEbgpK+oHCNLdcwRmuM6C9YIYsyhRGJEQTE7ZDBhMgil3/FlywXs6e6GstzMAnJkkTIVsRK4pfIaniPBRqi12yiI+5g+07VGNysUbABAYEjqPnUP/ubzlVS/lXUAYXkJMFfQN204X0KcZypAMVleGcSNt2cLv8ASRFwny8iFYgZLSMD2xSuGaZr7bXQHmdwxE85HKnMd3orW1v+P9Vd0o099LN7MLccO1yThSNpWTzyedUa8Ab0M7kHm4HOfn3/ALzVvoNEqAKogDl/KfnFPET9z9uX9/Ot5xyI8lJrODs9xVTCLt7YiZJJyTk/U0xx2wtu2NjwZgADmZz8s9fapHG+KvbAFoAbsFz7f33rPft7jaxztnnkFip2yOc/7VN1Oj7QtbdLNlNpEBpMn5mfmKa0abRJKjOAZJaJxjMT8qmak23LTJOW3fDOBg9JqPp+Fs6jIgZ5x7kD6is9d9KRbVneYGIH2/TnVnw/hjMw3GBy6YXMk/X70h7a21B27mMAfU845npHvFOcO0113UBjB9R5AgTEHt/zRJq9ip6cPG8hYCoTz6RHMkgEnNWmo4uiIqpA2u375HIht3qXmfTDKYIg9JzVNx8FAihgwEmYEScupYGS2Qe+c9KpktE25MRu555mBP6VOdh4x0XQ6sa/T+ZbH/1NkAOkLFwSNr91/Luj+HnmrLw74rt6IraO2HIO1UUhW2BWFwgbpJEe65E8qw3ANb+y3jeQMWtlQw+HdbZgLkMMgwYxn1Y5Vf8AizggLPf0iJc0twwLgKn1kBhuSZVxlSYgzJAPOJVadI/6rptYhQ+WyEQyAhgAOfoP5esge/y534m/Ci/Z3XtICyqSxtBgbiiZDWyCSy9gfVjrWKbUXVbcSytMen08oiNsZEfpXUPCHjwXNPF24d6ELJAwCJDdox6sHmMHNPcvsML4f8WNauEX95TO4KASGBy22QJ5duZ610vQ6UXGUK42sAwaMQRKyPtTfivwppNYwdXFm5AI1SqWt3AwiHYelmBjMyI7coHDNM2kssl64ENt9qtDul2205QrgRGVOcjFdPFyWf8ALHPCXuJ+u1u0FeoJmQAR/f8AfSqi8+CT2gd6i6ziZuXjtffyAbI3cv4gD9wKj6viLBQAJEZb37fzrs2w0kXGIScDEyTyH+/sKpdZqd8Kp9I5nkCfl1+tR9XeLGWO725VHBGZ+2aNnoLl8yYJj7f0oqG8DG1j7zH9KFLYZxM9xTi2YkROP0kEfympmn4fvubZAkEgfxEcwsTJicf1plLBBPPsPfpivMrqStGBKMsA4DKRgnd19ip6dR0q5uaq5buLdsEE+VBICsu4btwAyAYA6CJmOtVPDLcMQ5IRgQfTJ5TgGO1W3lpaQoo3FmDKwfoQQdwQkBukc80SdjbeeF/xE9SWLyBUlStxTAVXBII/y/EsE9CO1aHinifRBfNt6nzEUMXOSVYSQMCZMECfbOa5Deutulpkgr3w2TEz1+efeqq9pgC2ZBX1BcAQZAM8ziTFHjYNxrW/FZxqQ4tA2CoBsmPMJExc3jk/LIkQoFaDiHibS6qwPMvE2t/+GxY37bFTlV/iAmQfSc+rkByjQabcCZ5D6xy7VZojKkRug8l5sIzIGelVMS2ZclnlcgmRMqw9u0/IkVf8X1xv2QHTYxADNugMvOCiqBzg1Bt8QCKYEOAMR8Ix880hNzsASMdxkx3+5q/CfJeVQNVoFTJAgDB7kjlP986qDbM4984xVrrb5djkmCYHOQMf0p7hXDTcG4CFxk/30peO70N6nav0ukLMF2lt3ITmfpW64Zw4WkgRJgmOU+3tUbhWhCSZnoIEADr7k+9WNy8AK2ww8UXLYruoj6c+0daodd4j5rb6GCxxPsD296Y4lxuS1teQ+I9ye3sKp00q4HM7vpU55/EVjisNVxXcm1s4DSOSjsTBnr0pj9n80fu/hUSFPItMzj7ZM1X6q+CNuRnv96FjUsBtDRz6Dr8+XKs/LvtWj54QwEnHOMZPee2KnaRNgP5xAj5gSR+v6GmbeoLekqSGOefM4xHynrU/9nIt5JxGBmOmYqpPmFf7U16TmII9UZ5k429orReHra7Au4I7jDtykD0qTgAHvJ51Uay4ruAB6VgAx1nJ2jqal6XUC2nXfIcCYbGSc/L+4qJe+j0TxfSFSqsohcMcEF2JY+wOR16VVebtVREgR8j15VqeJvetZJYh9jw8MoUpheucg9CMd6z/ABPhYEPaBKxBzO0g9SAO/asf9aD4TfMXTgkhOeREkn+X6VotB4s2alAVTyHYM9pBsUbvUNpJO0g5G2MjESZzvDNGz7kVlBYDmYAg9STy9zVvataazdtLqD5iABW8sEfmMMHMSJicdKU9iumX/Cmj1nVt+BuMMFBmCAI2nH9YHWstfhMNLeFzzbnlZDN5lq2UBGDuEzkgjAxORSeIcdV7e6w20KqqbRaVe3MK6nO4AiJnBHQ4qVwzx0lpVtXwtyy3oZCWdFVphSX3dQRDR7YrXXynYtL4T/ZkZvP3W3/KyBrSyTuJtgjcpiMAHOCYp/y106AOyhSNy7YuWXtwBGy6BKqY9JjaSPatBZVbljzNKyraKqqIykBZ/KeqqV5BcduxznH/AA0RbuXNJNxTO+yzFhuiJtsRuVhyDCSOXKRTDNeI+F7L27TqVVl3+WZMAZaD/CBmCQQPamtFxtAht37LbWhht7EekgNmIJyCRms9f45cRfLvltpJw4BcFTyY/ErT+kc+dJ/7tbccYBeGAO4q3w7sgY5YHQ8yTWk5ddZM7hv0ncU0Kq0qwNtsoepHSV5z+lVjgHAPzPSpOsaJ5yQDMbcHPw9AZqvZu2a6tsj3lr3/AEoVDO6hRsJPDeItbffCAgghWAK+kcvkeUda1fCb9pUvyFYMzFUj9y3pkkBsqyTIOJFaRvwcZyu7Uqqr0Wz1IAJksBOOw+VX/Cvws01rLvdunOCQi55+lc/rXB26HPH1Fq5bwFnMAqqCVDbSoJypJ5cx6QZEVXkgwYjooAgBe8e5kzXb18F6KI/ZrWBAJRWYD5uDTI8A6KZazuJ/iZ4+iKQo+1Xjde02befuMscNuEduuKqluypJjnj5e1elm/D7h556S0fb1x9t0U/Z8D6FB6dHph87SH/+gaMrv0cjzVZvkDaox1PP/wBU5aZyJiSvzB9u1elNR4U0jxv09po5SuB8hyA9qr3/AA20DNJsfQO6r9lIpyz5Kx56sWHB6iT8XUCPvVvoztt7ZJOZJnMmu43fB3D7QEaMORyCpccn5knb/qNYnxtq7dsBf+lmyPysxCLPuLAyfYvV4Wb6TlK5/puGoCC2SPnH1qe2qxA5dqgNdJPb2HKkG6a6JjJ6Z27WtnXQIPzqBrtZcadsZ+h+9RyxNAXCKLjs5R6fQySWAAPTrPSf9qd1ukO0+WoEjJ+dFbuN2NXWi8J66+Jt2Lm3uRtH03RP0rPwxkVu1idZbKAdzzPYSRj7U5w7RPcjAA6sQPt71fang+xyt0etfSQYMEdMGKEEVM4uzuRdjhgAwYB5kYJ+R6fSmuIWDA2wAAcfzzUi3dIGZNMau96DJAmYGZxGMcudXcZpMvart5gAHqxn5+1N2rNxbi3CpYE88wR1HaI+lSATuiQcL0IHLofpVxpLRulFEAztECQHLY+/9a5Zi2tb7hnhuzr9OpLP/hJFwbRBDdUY9PoDnkardR+GF7TttbZdttO4hivpPswMeoL0MRQ8Oa02HKMpVzchgwkFSgXYQMj1AkGMekda3Fnjgt7g+0lmKBiTl1UegjIzuYzmIIzg1FkOOYcZ8O/srK+nV2ssQlxtvqAkeYtwKuOcYxj6VQ8V4D5blT0A27h2n4o95x8q6jxOwnmi8GD7rbLsXCkEkjIiGDDkB37ECq47oEewDbtMW+MN8ayS0qTzB2gGRjFGuwwTcQe2i2d5A2gbVBUA4O4/xHAMkc46Cqnz4ysEkjJ78sGtbx3gFwBbqoPWpZoB22xOwgsSTz/nzxVfZ4PuCkhCFXO1lIgztMe+edTZfRwx4Z4/f0l1mtswJ+MP6lZJGGDfF8+YiutcF8eafUAE3BbYsAivj1kYhhzBmD/zXFdTbh4WPgICnGYMGD7ieVWuh1DNZ8orZQMQ+/AII5nceXYjFVjuXQqd+LPC7n7VuuWipb4GliWhVDLiUwZMgj5dKwr43Acz/KtBfvsylTcaDjaXlZmfpygRmJpo8HlmYKTkKRIYAxiD1X/NSvsD4UbtzbbeHBIhywV1ULAUMzBYwMHsIipeo4U6uqynqyPUFkd/VGKhnSrZ3Bm2kDIJDAn2jHSrHReQ4AcK48tjvTDBt6xILwSPUIgTPcCtMM8sYi4yoV3SupIbBHPBoVajwybvrGsX1Z9S6iZ5EHaCMERg0da/v/pPhHf7bg8oJ9qjaziJt/kJPYc/tE1Dv6yyDKuwI9z/AEI96gNxjZ8FxjnLO0/896nQ2uhxN9s+TdPsAs/YsD+lVbeNlG7dZvLs5ynLE5IbFZri/jy9bMBhDdYBkfPnFSuA+KLt8EQPhYkQvwBZM+0Cn4fJeTS6bxfbuLNuW74gD6nHWnrHiMP8Gxjn0i4N0jngKaxt7xhplVgAgKISqsiQWkJbWOkkz8gaveD8bsOR5RtK0cgio3vn+gNFx/o9tHfvtskDcxHwKfUPkcTUEae6RM3bcjmXLQexUEYpTcYC8yCaS/i5F+KB7wanVPaRotTcRtt0KUPJmclieYhdnKOm4xWT8ZcF0t1jce/eUzyG1lA7IhA5/Otpo+LWr4HwkH6ie9DWeGrbMGAG5eW7IHuBSl8b2LNuE8Q4XE7AyW/ym5HmP9AI+g5dzTGh8L3b3wDH8Rwv3PP6V1rVeAUNw3LrG6x/i+ADsFHT51XcUum2NtsHHtiuicm/TPxZvhv4XBgDd1IX2Vd2PmxH8q03Dfwu0Cxve7dPu6qPsgn9ag6/T6lra3LYwxCx9efy7n2rSeH+HNEuZ+XKesVGVv2qSfS34b4Y09j/AALNtD3ABb/UZb9aRx/SX3tFLLrbdsb2kwOsYOasdOkVIL4zWG7to5in4TLEvqWnrFsR+rTTq/hJaZfTqH3e6LH2mf1roVxV+9J09kCr88vsvGOej8LrKNDXLj8uUIPfoT+tL4r+FNp7THTlxeAlAWBViM7ZIkE9DPOK6U+lB50q3Yil+2/Y8Y8wX9A6MyurBlMGRBXvIPIzVxouGFLQuZDSIKzunv6a6R+KfhUOv7UsnbAZQsxiA0jpykmsho9ShXedqi29sx8QMOig7DzOflANX5+XZabDjeq/ZlN7Fy41lkDkrv6Mqc5KciSDzE1gODam/ftBAWuXEY7GYgEHBEXC6wAxB9UjEVv+N+Etzi4H9MqJjewT5OfhMzg9Y6VC1PhFbdxXswLbclZSyzkEDpB7H9OQws2uKbhvAWtKb28bWDSocHbc3yNoQlYMxBiCfbLt2zcsX0uWgdt5dpTBRSoIJ9JiAS+ZjBmrziN1re8EuSDhYJndz5NJAjKnMAHOaXw7TAblZEdS/wAJVtskgiOYV/cH+c09BRa/iYCIULsii5uX0ru3AQWUjJkkECAeY51ml8PNddmVxbQjaoBgOpG824XGTBUcsRg10Li/h5bisLbBHA2BbhbPKF3ncIxjAOeZisZd4fc00ytxngBrGQogzuVgZeBtIIn9KL2FBxHT27YNplLXUCkXCVCNuXBCxJiROR19qquJaq05YJbeSOc7QrCJkRkTMDHTnWrDnUk3AWAJ2tZb1EEkFiobETtxMyTE9cbxNQGKlCrCZ5z8RBn69ans1dpgHuBdqiTmCf8AeMVsk4bs09m6l8K6u6sqsodB8O6eQBjrHzzjLaK0NxMHHX3kCB/fIVY6m+oAZWCyG3QW9U+oEnlnGMZXM4NZ7/6VrovV6gPqyt+4oBliwXeQYGVg5Le5xuk9y0mqtgjyyTz+NFEEzKrtBLKe84nkIpjiHC7ly0mqtWmNozbJWIW4MwQMgEERNJ8M6J7uot2oiXUEExjdBmcdavfSWgTgTnklxhJhkUOhEmIZgCfqBRV1O34cUABL9+2vRFRCqjsCUJj60K00lmNdrEtyENxpnBIJEGIzE5BH1NZriPGWACqDtE/EWmGA/wA0Z+VK0eve/eVRAzg9s5Joavwxqnd4tiFJiXtiR3A3ds12SSe2HtU3tW1wyxn+gq98EasLrbW9lW2zbXLfDsPMGcZ+HOM1ntZYa1cNto3L8QBDAHtIxNO2jIirs3Cl01H4h8GZNVcjaJIdAkZVmndA5SSRmT6Z5RVBo1ZTAkH9Pb9a6De47w/WWLdm6121ctW1Rb5AxG0EkhoYE9D3MEVU8Z8PNbuqmmBuDyRda6CCpVrnlgqRzOGnHXB7ZY5amqq4/MMeH9U5Zt7bunzPWrXX2t30rIaDiHl3SNpOCAMyOoMD+81qk1vrRLg2FgpgnIn+KfhxBg07OyifwO4bc84rSJ42W0nriB3waiabQFhFpDH/AOxgQP8AxQ5P1irXS8DA5gE/IfzissrjfbSSpui4p5yBxbIU8jnIqJeUO5C2hj8zcj9OtQ7PiO3/ANTPD2Uq/ki6rlsPOSgXnIUEzPQ1pktAVlufCtKS9wU3I3uYHRRAjsOwq1s2AojlWa0PjC7ev8RtDTFToQdklibzQ5UhdowQqkAEzvHerTwf4nXXabz1tui72QFgBv24LKAfhmR81NLy2rx0uVTsaB008yaWppRMAntUkaGkE8/pTy2RWe8CeJzxHSftDWvKm5cVV5yitCmepjB5ZBqo4l4z1i67U6TT6WTb07XrTvvG8rbPwrHrm6VUAEYVqWz03gMUqay/4d+Ibuu0K374UXC9xSqqVC7G2wQSTOJ+tacGlZoCu2gylWEgggg8iCIINc2454RXTkqgPl3W+IgHYIO1fkGI+cCtHqfxF0y3NTaXe17TJddrW3azC0JbaT0IggnBBmsNp/xmQ6EHU2vNuPqGtG2pVWCFTctEQIwdqc+k+1OZeI1a1PC+IGfLb8p9BMRAMFT7QJE/0qa93+GdpIBSOU9TPL51nfEnHrGnvae0xJfVAFCpDANKqJYdC3pn/KeVW1m9k4l0wyiMx8UDrEfoOtaEO5b3FleSOQIA3gGBHuc/Xtmq+xNi4FLICQW3btjsqYACkZPzO73PS60kbDtOTnmSGGYIJ6+1Gyq42sZzIONwjH1P6/KgzLajzlMNDgDy7kYYA8mxnOCDj2otTprd615bE23WACJVhuIEoWB2tIjsZgjNVb6Zkugs5a2YIhVImCI3TAX1A9IIJqfp9StyLixcYDqBuURzkZaAOfPJ+VBMN4utvp7Shkc2ywV7u4w0RBKkHbcGcmQfpVJb0huW1P7u4VbCsyl9hE7dr4KECYHWMcq6dfui4SIALYZGClHMcoOJg/Wqi94XsOqI1kYlVYTIkkxuPxdtpmOkVNxp7YHUcEG1ttsMysHJQ81I9QVI6Ekx2U551CtcEN59jkolyDMZxmRMTIHL9a6rpvCCo8+aEMMFBViDIKwzFyeXTt9hJ/7WCDF1UchJO0kEJgCCDsWQJHYGs/A9q3wR4ct6ewUu7b9i68JcP+GynBEZ2uCpwfocTV5xPwRp7hDlAXSAhUEMAvIRJ5dvYQB1K1o1t4ttbYXCfMsgsASqg+nkVPPERBpF3iF20V8gf/K0znBGYVnlSI9x7VrJ0lQ6fTBV2rqLwALCN1nB3GR62DDM4Ikcs86FaRvFCzmyZ68ufXmJo6PAbcj0nhHVty09/wD0Mv8AOKsrXgrXzItOCORLoD+rV2PdR7q3udZeMcfsfhjrCRKIO+64n3O2TVxpPwkc/wCJfRfZFLH7tH8q6Ruob6XnkfjGU0v4X6VY3m5c+bAD7KBWj0PCLVkAW02gLsGSfRuLRk8txJ+tSPNpJc9Ki232qTRFrQWUYstq2GaZYIgYzzlok07bs2lMrbQHuEUH7gUw1tj1P3oJpj3P3NLRpvnL3ov2he9RxZpXkUGgXeGqdcmrAG5LRszmShLsR2PqKH/x96ntrn6IntLn9YWlCxRizS1ArLWgffefeqNeBDFASY2BbeW6oAYP+YzU3hehTT2/LtAKm5mCgAKu7mqgdJznOTUlbVLFqlqQ90QvGmWe6QRuVZBEiSR7gmM/SpBtUny6ZKfRWW0lsWrFndbBYj1jdLMWMKeeSTlgcmmtLobx1B1LDbcZDbhiPRb9DKAFZ1JDqzyRnzCDgCr3ZSSKJJ6PdQeBaA6bTpawxUsSwJXezuzs5EfES0mMSTECrFr8CWEDuSI+5imbihgVPI4wSD91Mj6VUX/B+jdtz6dWP+YuQfmC0H6iq0SjTg1g8buau5sKXLDWlmILC3ZDuDyO5LlxMfwtVD/2rbThOpsEQ7XbN62wQ77fmrb3DJ3OloMymM4OJrc2PCeltmVtx7bnj/TMfpUgcH04O7ykJHKVmPkDgfSpuEV5KPxnw3T6i/o/RvuJqrZN1IlLeW9cS21n2kYick99p5gmcfpURcCAAB9h9hSgRRpJ/wBPYfYfpQ2r/Cv2FNrFKigDbTWzzRDPdRSU0VsckURjA5D2pamjDUA1c4dabmgP3/3pP/SreYX4hBG5sxy5nmO9PF6IvQCG0akAHI9zP8xUHU8BRhBa4BgwG7dMirGaS1MKO74UtkzvuD2lYGP/AI0Vzw2pUA3GaIhjtLYOMx0yP/KrhqQRTJXWeCBVA3Fo6sATHTPsMfSjqdNCmQqVFChTIYWlBaFCkZQFKAoUKmmOKGKOhQB4ovMFChQBpdB5UrdQoUjBX9qWGoUKAIvRSaFCgC20XlA0KFMDW1FA2hRUKAHkj+4ozZoqFGwWqUeyhQpAAtDbQoUAIojQoUARFIYUdCgECgTQoUwaam6FCmQjQoUKYf/Z"/>
          <p:cNvSpPr txBox="1"/>
          <p:nvPr/>
        </p:nvSpPr>
        <p:spPr>
          <a:xfrm>
            <a:off x="176212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Shape 283" descr="http://1.bp.blogspot.com/-QY4Q765-f44/Tf-_Ug0SSFI/AAAAAAAAIgM/6teRL1BMJfo/s640/andes+mountain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737" y="2874962"/>
            <a:ext cx="3013905" cy="400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 descr="http://academic2.american.edu/%7Ezaharna/bolivia/AndesMountain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2874962"/>
            <a:ext cx="467677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72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72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Key word:  Slide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72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412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6500" b="1" i="0" u="sng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 sz="5400" b="0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TRANSFORM</a:t>
            </a:r>
          </a:p>
        </p:txBody>
      </p:sp>
      <p:sp>
        <p:nvSpPr>
          <p:cNvPr id="296" name="Shape 296"/>
          <p:cNvSpPr/>
          <p:nvPr/>
        </p:nvSpPr>
        <p:spPr>
          <a:xfrm flipH="1">
            <a:off x="609600" y="1447800"/>
            <a:ext cx="3581400" cy="1600200"/>
          </a:xfrm>
          <a:prstGeom prst="rightArrow">
            <a:avLst>
              <a:gd name="adj1" fmla="val 15832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/>
          <p:nvPr/>
        </p:nvSpPr>
        <p:spPr>
          <a:xfrm rot="10800000" flipH="1">
            <a:off x="838200" y="2971800"/>
            <a:ext cx="3571875" cy="1600200"/>
          </a:xfrm>
          <a:prstGeom prst="rightArrow">
            <a:avLst>
              <a:gd name="adj1" fmla="val 15816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Shape 29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447800"/>
            <a:ext cx="2771775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4191000"/>
            <a:ext cx="47244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51054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occurs at this boundary?</a:t>
            </a:r>
          </a:p>
          <a:p>
            <a:pPr marL="914400" marR="0" lvl="2" indent="-1905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E0752F"/>
              </a:buClr>
              <a:buSzPct val="59999"/>
              <a:buFont typeface="Noto Sans Symbols"/>
              <a:buChar char="•"/>
            </a:pPr>
            <a:r>
              <a:rPr lang="en-US" sz="4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Faults</a:t>
            </a:r>
          </a:p>
          <a:p>
            <a:pPr marL="914400" marR="0" lvl="2" indent="-1905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E0752F"/>
              </a:buClr>
              <a:buSzPct val="59999"/>
              <a:buFont typeface="Noto Sans Symbols"/>
              <a:buChar char="•"/>
            </a:pPr>
            <a:r>
              <a:rPr lang="en-US" sz="44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Earthquakes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1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 sz="4800" b="0" i="0" u="sng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TRANSFORM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1447800"/>
            <a:ext cx="2857500" cy="417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4267200"/>
            <a:ext cx="3810000" cy="2588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2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REAL-WORLD EXAMPLES: Transform Boundary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Faults, like the San Andreas Fault in California</a:t>
            </a:r>
          </a:p>
        </p:txBody>
      </p:sp>
      <p:sp>
        <p:nvSpPr>
          <p:cNvPr id="314" name="Shape 314" descr="data:image/jpeg;base64,/9j/4AAQSkZJRgABAQAAAQABAAD/2wCEAAkGBhQSEBUUEhQVFRUVFxYXGBUYGBUXFRgUGBQXFxQYGBUXHCYeHBkkGRQXHy8gIycpLCwsFh4xNTAqNSYsLCkBCQoKDgwOGg8PGiwkHCQsLCwsLCwsLCwsLCwpLCksLCwsLCksLCwsLCwsLCksLCwsLCwsKSkpLCwsLCwsLCwsLP/AABEIALcBEwMBIgACEQEDEQH/xAAcAAAABwEBAAAAAAAAAAAAAAAAAQIDBAUGBwj/xAA/EAACAQMCBAQEAwYFBAEFAAABAhEAAyEEEgUxQVEGEyJhMnGBkQdCoRQjUrHB8DNiktHhFRaC8XIkNENTsv/EABkBAAMBAQEAAAAAAAAAAAAAAAABAgMEBf/EACMRAQEAAgICAgIDAQAAAAAAAAABAhEDIRIxQVEEExRhcSL/2gAMAwEAAhEDEQA/AOahacApQSlBK9zTziQtLCUoJTirQRsW6V5VOi3S1tUwji3StlP7KGyjRGgtKinAlGEp6LZnbSttOhKMW6ega20YWndlHto0DWyhsp4Chtp6BrZR7Kd20YWgjOyj2U9sobaDM7KGyn9lFsoIztobae2UNtMGdlFsp/ZQ2UAxsotlP7KGykZjZRbKkbKGygI2yiKVK8uiKUBEKURSpRSklKWjRfLoVI2UKWjRQlKCU4EpQSlotkBKUEpwJSwtVotmgtLCU4FpxUo0RoJSvLqQtmlmx7UGibKHl1J8r2ojbpkYCUoJTwt0tbdARSlJK1LZKTb0xZgo5sQB8yYFMItCtfoPADMw33bezMlCWaQJhQRGe5P0qm43wFrDnO5JIDY9+cfI/OPpUY8uGV1KeWGUm7FVSlFH5dLS3WukbGq0eynUt055VSpG2UNlSvJoeRQEXZRbKl+RReRQEXbQ2VJNmkm3QDGyi20+UoeXQDG2j2095dDZQDOyhsp7ZQ20BHNukG3UkrRFaDRdlCpG2hQEILSgtPLapxbNIkcLSwtSRYpY09MIoFPW1p4aesVxHi7X7pVfgUnaOUx+bGZ/3rHm5Zxza+PC51uba08v3BrLcetXzbUXFZVO0ExADwcMe5z7H6VF8N6u55iWy0kEBUYna2YCkjPyH0rk/mzfrp0fx7r22TqKg8S1AtoTGen/ADWh4pwnT3km050zvEK1zcjluQHmQQAwCkGfl3pL3CfNU2VadSoIazcHlyBIba/IxgxgxP0P5cvWtD9HyqdN4ic2wsJunDczkYHLkJJ9/pWg4fZ8y27OCm0CHhtjMMMpxzJ6DkfaYqbXg64gZbt/yyqqSAskjadxW5gbBAwGnNZ3Vb7ZdtxYFjDAkzDf5vVMdwMEVjOez00vHL7azTMLvwTuAkqQQwXnuj+GCM9JpXDeGvfdbix5Vu4okwQzA846qP5kdcVR8K4wdOUuLG+N2fh/MGRh1BEc8ZgzXQ/DvE7Ots+hFt3CdrrIIAbqnIlSTI/hIgnINPP8nO4+NLHhxl2mftAsXRcFwW1L7Lttl9CXNs+kGSikiSOgYEVe8V0S3be6ASZUjEzB6j4sx9wetU3h/hbi9csXF3WrluUJM+tWiMiZE5HQ/epN4tprxtO3qChkJwHtgsSDPNgIHfn8zjjWtjIcY4IbYFxR6G6Z9DETsP0yD1HuKrkt10XiugAaAAyXhb9LH0k+oAT+UhiIPSexqkv+EGZDc0x8xR8Sf/kXocR6hIPL9a9Pi/IlmsnFycNl3izaW6eWzTosxzpxVrqYmxp6P9nqQBTWr1iWkL3CFUCZ/oB1PtSvXdBH7PRHT0Wk4xZukC3cUkgnbyaBzwc1LpSy9wWWe0FrNNNbqwK001mqCF5dA2qlmzRG1QEXyaLyqkm3SdlIGPLoeVT+yi2UBHNukm3UnZSTbphF8uhUny6KgI1u1Uq3YpxLNPLbpA0unqJr+J2bH+I4BP5Rlv8ASMx71M12sWzba45wP1PQD5nFc1h7tx3Y+pyST1nsMcun0rn5ubw6ntrx8fn3fS44t4q81ItSgaPijdAUhh6eQJn35VW8E0Z3BhKhDJbIMj4c9Mikpo1baC8AsRIA5T7kda2FzS27QPlOHTYGOQGPpXzF7qNwI715XJnb79u7HGT0Ys8bNxW0zN6rpBDztKwpPlsxOYIjPMMetV3iLhQtbWQMJCsDMqWEb9pAGMj3HflUHg1ovftgMqesZcwslvSCekkRJx3roWn4KWsXLeoRlgkzhmtNhScGGSDmJlSOsEZWaWz+i1ov2bbFizFmS5uUEi4VLLckAl2IHwmJK9TWm02oZC7a1bW1Fm1qROQCu3aRHwzJBhkzI6DIaUXdBqxAXnhWzbvIDIMx3yGEEH6itfxbVG9d22Vcb23NYklWMeprQAG9SCB/EA6gDMA9Be8O1v7Smx1W25Li2TBttCkhWmBt2mRHISOgmn414c0gs3HAAYBC1mYyZygJEGCYYT9QYLPh7jqps01+0vketReht9sc1JJ6LJEc1zWu0Wqt6t/LuWwHAKrciJYAC6u4Yg/EOhkd6qUnH+OcFWwoZbge0W/d3IzMSVfbO24AciYIgiRR6DVFFW4rEsplDygyMnrHt1zW88ccEZUkWj6oRm2rDT8IdVEFg8bWADD1CO+QTw5fuPstIPTz3qV+ZAcZXH/qqncJ0DRceOo2wUt3CQ72WIUbo9RtuRmeeDg/6qPWcRfWaRnZAbluSQJF1T/EufhYTPQn3GeYa7VXUba14EoYCCPSwxMDAiK1/AOMK9+3dS7DghbttgVVw0BiFJIOeanHI4AMOzQ3to+BcVOs0xtAqXQggEw89CDMQxB+sTEik8S1507IQNlxgC8SBvU7SfmYkzPemeP+F1t3hf0wIW6TAGdlz867ROCciD3HKo3E/G9kWtvEUfzrRA3WwJuScFciDtyQ0AxODinLr36KzaL4o8S6a2qNeYi65gQpbcsgFn7RPPM8oxVRrPE2mtCTdDH+FPU2RIwOXMc+9c+43xfzr7OwwSQqkyVtj4ASDEgdus1AfUE/DiJJ9xA6f30rfH8rLGajK8Mt3W/13jW2NMXWVuNhVaCc/n7FQM/YVh73HLjuXf1nEFskfKMAxA5VBtrugYHuTAHejW1PLlnr/OseTnzz1teHHjj6PLrWLhgxUzMjBHLrz6VsfDvjVnYJf2gRlzgznJ6Gawzyp6r9+Ro7JyB3x+kD+dRhy5cd3FZYTKart1oggEEEHIIyCOhBp4WhFc54B4vbTQl0m5bgRHxISZIJaJ649q33DOK2r6brTT0IIIYH3Br1uL8jDk/1w8nFlh/h82RTT2akxSCtdLJDa1SPLqYbdJNqgInl0NlSfLovLoCN5dEbdStlF5dARfLoqleVQpgNfpblloa2zLPxp6xGNrQMkGenLrTPELnk2XusDCYMgg7shVI5iSIGM57VW+E/xCELbv8ApbMPzBIHcnDsREcjJ5Vr9TokvjzFUbsLEEgqIgRMSMwSMfKvGn5fJPfbuv4+Nca414mfVAKw2KudonLxiTSdBwm+VZmU8o2nDbQckL1Anp3Jro+o8HFLi3bSK5Qlto9G5gDyDKQGE9+ePerHS6M32CmxtlSRvAVgemZKsNykcwRg8q58uTLK7+WsxkmnINJpzOZkNI7CCY+cx+lay1xTzdMbV5FD2o23FHqMEyjYlhgkHoZ5TWt1vg+N12wE85TJVlVxBEbLiMMAlTD5M9W51C4fo7PmnzyNP5cM1oOTdABgEtgE7oMLPTOcxv5WwGoQZgxzMjK+8kch/vW/4fqytpZm4otBWZcuRyuA7c8u3TvzrH8e0JBZAAWF0/CuxTJJkLiBGRjANarglu8Ldt1BuIkSgH71QZAgfnTAggjHTIqs4nFrrujttobytbFxbJYpvJZ0kDcbbCCEAn09+/I4+9d0tl7S27l0WrhQs5J/d3FHpe2kwCOR7gsJ7bjT6JL+ivrp7jC/G3b6kMgglSDnIBXGM561y69wo3IDQpUlfVI25jPaOs08ZvEW9tjreD/s10jXXXPmgv5iKLlm6eQfZh7b4HKZnE86iabfpNelzUErYv8AN1abQIUL5gz8OV94mRIirO7pgumWxrExaK7GLkhZO1wrETtIk/rg1B03Bzbsvb1Ae9piS3pAd7BklXQNl0M5IIiTI5Goiml45xW8Fa0tsMH/APt3Qi5ucFWAGY2kL05GJEGs7xi8l0Lcko3VSCqLK8wVbdBU7trSsA5gTSeHcUNhF0q3EuWnBKi5AUqSYe05MowBPpJBDTzq34PwlCt3h17e7W2LWnDBG2O4JifT+YNsbnmIIFVKHLtTwnkbXrMkMqboU/8AkJiBjP8AvTy6Z1PLIOSD/P358q2PiD8PX04Ls+xAf8QTBP5SwXIJBjlE4nNZ4+IAlogqGuiVCx8WMMey9x1x3xe5U9tvwbxLcGkW4qllBCOg2gFozz/NADAx/wA4H8SPES6x7KWdxW2p3E5BuEwdh57YHeJY9qq/27UHdLsisAG2wqkTJBCASeXuKf3A8toEQ0CNvKAJ655fKlJsemVuaUxgHM9Og55n2pu0vPrGTNXzWFtBpgDpJJIBwSYH6UixobYUywYxkDJAmR9afgPJTPbAAAPMSTHLP9/pRWQd42+qO2PlyqallGukHeoiQZEkTGZ/vFPWddbLkbCqj4SBJJ9+VLQ2Vxjh/wAJzuaByxiqxNO4PfaZkkRjrmtLwjxH5F0XPKXcFYKXlgm8bQ5UdQCTGflVpxvSJrB5tqfNMF7OAm0DnbIzBM+mSRmYgUZa2J6ZrTq2r3h7ltGUSCwAU7QYG8CRzOT9ag6W89tx6ihXOJmOfMf3FWN7gl6yWaOQyAZIBwTAzAyD1EZq48NeHf2+JkJG0sGthkOGwrEb1yTHp+c88vVX8I/BfH9220Xt123ED4Q4M4O7rjvXQOEcSTU2hctk7TiCIIYcwR3E1zXxZ4L1HD3HnKChJCXVnY3tmCD7H9asPw946tm81u4YW7GeiuJgn2IMfau7g/Jyxy8cr05uXhlm8fbpItVHvX1HWT2FC/rZEAYPXqRUEpP99K9C5/TkmH2l2LgYdjP3+VPGxUJQNsNIzIPQfT+o7daV/wBSZSATI64z9aU5Ps7h9JPk0DYqQnEbDDcWe3y9MBp58sCPvmmrfFbR3S3wgtJBHpAk86c5ZReOwjyKFZO/4svFiVKqpOBjA6cxQo/bB+uuckeknlnvk/L++tabwfxt7V9RuEAGN3wgSNwjnECY78qzNvnkcvt9aVYvZJ/XH0j3rw69GPQPD+KydjBkciRyZGxMggkDGZH1qezFkh+QaRcGQrcoPUGOh/8AfEuE+I79u6Gt3GItwRj1AExORkerkZEGuoaTxgHX91bLKB+8hiDkxugAHkPy4kQelLYafTuwfddLAxHmLGQP4zyBkT2Mfas8TcHsX2AuAC7O0XAu0OI+BzECehkc/Sfymfpd7EpsJBUMvMAgwZhgI5jt1xQuKYKr0HI8weRESPTI74P2phz3jv4eXhaLWQXtD0lZ8xkG6VAK5Ycx3EAVnfDniH9m1AJZgo2qd8ksBAxjACgekgyBB712Xh/EilwFrS729LAMQX9R5BoQuI3CSMg965d464C1i8zeWu1iXtMJ2MhOQpMQRMFTkQPmaxu+iq9u+KNLddYueU4dWF6yGzB/d+Yj5YA4kRBHWazfG2uLdvpcuKzG47Mw5NLSYB7g5qr4cfNm26oGALK2FJx8MmJ5g4zg8+lqwPls2ow6ACTkPbCHa8gQYAAJkkyPeTGyZWHZ01/hDxempteXc2i7b9PqKgXYBMw2CYBmDPUgxm741rYs2msTaKs0eoEbgpK+oHCNLdcwRmuM6C9YIYsyhRGJEQTE7ZDBhMgil3/FlywXs6e6GstzMAnJkkTIVsRK4pfIaniPBRqi12yiI+5g+07VGNysUbABAYEjqPnUP/ubzlVS/lXUAYXkJMFfQN204X0KcZypAMVleGcSNt2cLv8ASRFwny8iFYgZLSMD2xSuGaZr7bXQHmdwxE85HKnMd3orW1v+P9Vd0o099LN7MLccO1yThSNpWTzyedUa8Ab0M7kHm4HOfn3/ALzVvoNEqAKogDl/KfnFPET9z9uX9/Ot5xyI8lJrODs9xVTCLt7YiZJJyTk/U0xx2wtu2NjwZgADmZz8s9fapHG+KvbAFoAbsFz7f33rPft7jaxztnnkFip2yOc/7VN1Oj7QtbdLNlNpEBpMn5mfmKa0abRJKjOAZJaJxjMT8qmak23LTJOW3fDOBg9JqPp+Fs6jIgZ5x7kD6is9d9KRbVneYGIH2/TnVnw/hjMw3GBy6YXMk/X70h7a21B27mMAfU845npHvFOcO0113UBjB9R5AgTEHt/zRJq9ip6cPG8hYCoTz6RHMkgEnNWmo4uiIqpA2u375HIht3qXmfTDKYIg9JzVNx8FAihgwEmYEScupYGS2Qe+c9KpktE25MRu555mBP6VOdh4x0XQ6sa/T+ZbH/1NkAOkLFwSNr91/Luj+HnmrLw74rt6IraO2HIO1UUhW2BWFwgbpJEe65E8qw3ANb+y3jeQMWtlQw+HdbZgLkMMgwYxn1Y5Vf8AizggLPf0iJc0twwLgKn1kBhuSZVxlSYgzJAPOJVadI/6rptYhQ+WyEQyAhgAOfoP5esge/y534m/Ci/Z3XtICyqSxtBgbiiZDWyCSy9gfVjrWKbUXVbcSytMen08oiNsZEfpXUPCHjwXNPF24d6ELJAwCJDdox6sHmMHNPcvsML4f8WNauEX95TO4KASGBy22QJ5duZ610vQ6UXGUK42sAwaMQRKyPtTfivwppNYwdXFm5AI1SqWt3AwiHYelmBjMyI7coHDNM2kssl64ENt9qtDul2205QrgRGVOcjFdPFyWf8ALHPCXuJ+u1u0FeoJmQAR/f8AfSqi8+CT2gd6i6ziZuXjtffyAbI3cv4gD9wKj6viLBQAJEZb37fzrs2w0kXGIScDEyTyH+/sKpdZqd8Kp9I5nkCfl1+tR9XeLGWO725VHBGZ+2aNnoLl8yYJj7f0oqG8DG1j7zH9KFLYZxM9xTi2YkROP0kEfympmn4fvubZAkEgfxEcwsTJicf1plLBBPPsPfpivMrqStGBKMsA4DKRgnd19ip6dR0q5uaq5buLdsEE+VBICsu4btwAyAYA6CJmOtVPDLcMQ5IRgQfTJ5TgGO1W3lpaQoo3FmDKwfoQQdwQkBukc80SdjbeeF/xE9SWLyBUlStxTAVXBII/y/EsE9CO1aHinifRBfNt6nzEUMXOSVYSQMCZMECfbOa5Deutulpkgr3w2TEz1+efeqq9pgC2ZBX1BcAQZAM8ziTFHjYNxrW/FZxqQ4tA2CoBsmPMJExc3jk/LIkQoFaDiHibS6qwPMvE2t/+GxY37bFTlV/iAmQfSc+rkByjQabcCZ5D6xy7VZojKkRug8l5sIzIGelVMS2ZclnlcgmRMqw9u0/IkVf8X1xv2QHTYxADNugMvOCiqBzg1Bt8QCKYEOAMR8Ix880hNzsASMdxkx3+5q/CfJeVQNVoFTJAgDB7kjlP986qDbM4984xVrrb5djkmCYHOQMf0p7hXDTcG4CFxk/30peO70N6nav0ukLMF2lt3ITmfpW64Zw4WkgRJgmOU+3tUbhWhCSZnoIEADr7k+9WNy8AK2ww8UXLYruoj6c+0daodd4j5rb6GCxxPsD296Y4lxuS1teQ+I9ye3sKp00q4HM7vpU55/EVjisNVxXcm1s4DSOSjsTBnr0pj9n80fu/hUSFPItMzj7ZM1X6q+CNuRnv96FjUsBtDRz6Dr8+XKs/LvtWj54QwEnHOMZPee2KnaRNgP5xAj5gSR+v6GmbeoLekqSGOefM4xHynrU/9nIt5JxGBmOmYqpPmFf7U16TmII9UZ5k429orReHra7Au4I7jDtykD0qTgAHvJ51Uay4ruAB6VgAx1nJ2jqal6XUC2nXfIcCYbGSc/L+4qJe+j0TxfSFSqsohcMcEF2JY+wOR16VVebtVREgR8j15VqeJvetZJYh9jw8MoUpheucg9CMd6z/ABPhYEPaBKxBzO0g9SAO/asf9aD4TfMXTgkhOeREkn+X6VotB4s2alAVTyHYM9pBsUbvUNpJO0g5G2MjESZzvDNGz7kVlBYDmYAg9STy9zVvataazdtLqD5iABW8sEfmMMHMSJicdKU9iumX/Cmj1nVt+BuMMFBmCAI2nH9YHWstfhMNLeFzzbnlZDN5lq2UBGDuEzkgjAxORSeIcdV7e6w20KqqbRaVe3MK6nO4AiJnBHQ4qVwzx0lpVtXwtyy3oZCWdFVphSX3dQRDR7YrXXynYtL4T/ZkZvP3W3/KyBrSyTuJtgjcpiMAHOCYp/y106AOyhSNy7YuWXtwBGy6BKqY9JjaSPatBZVbljzNKyraKqqIykBZ/KeqqV5BcduxznH/AA0RbuXNJNxTO+yzFhuiJtsRuVhyDCSOXKRTDNeI+F7L27TqVVl3+WZMAZaD/CBmCQQPamtFxtAht37LbWhht7EekgNmIJyCRms9f45cRfLvltpJw4BcFTyY/ErT+kc+dJ/7tbccYBeGAO4q3w7sgY5YHQ8yTWk5ddZM7hv0ncU0Kq0qwNtsoepHSV5z+lVjgHAPzPSpOsaJ5yQDMbcHPw9AZqvZu2a6tsj3lr3/AEoVDO6hRsJPDeItbffCAgghWAK+kcvkeUda1fCb9pUvyFYMzFUj9y3pkkBsqyTIOJFaRvwcZyu7Uqqr0Wz1IAJksBOOw+VX/Cvws01rLvdunOCQi55+lc/rXB26HPH1Fq5bwFnMAqqCVDbSoJypJ5cx6QZEVXkgwYjooAgBe8e5kzXb18F6KI/ZrWBAJRWYD5uDTI8A6KZazuJ/iZ4+iKQo+1Xjde02befuMscNuEduuKqluypJjnj5e1elm/D7h556S0fb1x9t0U/Z8D6FB6dHph87SH/+gaMrv0cjzVZvkDaox1PP/wBU5aZyJiSvzB9u1elNR4U0jxv09po5SuB8hyA9qr3/AA20DNJsfQO6r9lIpyz5Kx56sWHB6iT8XUCPvVvoztt7ZJOZJnMmu43fB3D7QEaMORyCpccn5knb/qNYnxtq7dsBf+lmyPysxCLPuLAyfYvV4Wb6TlK5/puGoCC2SPnH1qe2qxA5dqgNdJPb2HKkG6a6JjJ6Z27WtnXQIPzqBrtZcadsZ+h+9RyxNAXCKLjs5R6fQySWAAPTrPSf9qd1ukO0+WoEjJ+dFbuN2NXWi8J66+Jt2Lm3uRtH03RP0rPwxkVu1idZbKAdzzPYSRj7U5w7RPcjAA6sQPt71fang+xyt0etfSQYMEdMGKEEVM4uzuRdjhgAwYB5kYJ+R6fSmuIWDA2wAAcfzzUi3dIGZNMau96DJAmYGZxGMcudXcZpMvart5gAHqxn5+1N2rNxbi3CpYE88wR1HaI+lSATuiQcL0IHLofpVxpLRulFEAztECQHLY+/9a5Zi2tb7hnhuzr9OpLP/hJFwbRBDdUY9PoDnkardR+GF7TttbZdttO4hivpPswMeoL0MRQ8Oa02HKMpVzchgwkFSgXYQMj1AkGMekda3Fnjgt7g+0lmKBiTl1UegjIzuYzmIIzg1FkOOYcZ8O/srK+nV2ssQlxtvqAkeYtwKuOcYxj6VQ8V4D5blT0A27h2n4o95x8q6jxOwnmi8GD7rbLsXCkEkjIiGDDkB37ECq47oEewDbtMW+MN8ayS0qTzB2gGRjFGuwwTcQe2i2d5A2gbVBUA4O4/xHAMkc46Cqnz4ysEkjJ78sGtbx3gFwBbqoPWpZoB22xOwgsSTz/nzxVfZ4PuCkhCFXO1lIgztMe+edTZfRwx4Z4/f0l1mtswJ+MP6lZJGGDfF8+YiutcF8eafUAE3BbYsAivj1kYhhzBmD/zXFdTbh4WPgICnGYMGD7ieVWuh1DNZ8orZQMQ+/AII5nceXYjFVjuXQqd+LPC7n7VuuWipb4GliWhVDLiUwZMgj5dKwr43Acz/KtBfvsylTcaDjaXlZmfpygRmJpo8HlmYKTkKRIYAxiD1X/NSvsD4UbtzbbeHBIhywV1ULAUMzBYwMHsIipeo4U6uqynqyPUFkd/VGKhnSrZ3Bm2kDIJDAn2jHSrHReQ4AcK48tjvTDBt6xILwSPUIgTPcCtMM8sYi4yoV3SupIbBHPBoVajwybvrGsX1Z9S6iZ5EHaCMERg0da/v/pPhHf7bg8oJ9qjaziJt/kJPYc/tE1Dv6yyDKuwI9z/AEI96gNxjZ8FxjnLO0/896nQ2uhxN9s+TdPsAs/YsD+lVbeNlG7dZvLs5ynLE5IbFZri/jy9bMBhDdYBkfPnFSuA+KLt8EQPhYkQvwBZM+0Cn4fJeTS6bxfbuLNuW74gD6nHWnrHiMP8Gxjn0i4N0jngKaxt7xhplVgAgKISqsiQWkJbWOkkz8gaveD8bsOR5RtK0cgio3vn+gNFx/o9tHfvtskDcxHwKfUPkcTUEae6RM3bcjmXLQexUEYpTcYC8yCaS/i5F+KB7wanVPaRotTcRtt0KUPJmclieYhdnKOm4xWT8ZcF0t1jce/eUzyG1lA7IhA5/Otpo+LWr4HwkH6ie9DWeGrbMGAG5eW7IHuBSl8b2LNuE8Q4XE7AyW/ym5HmP9AI+g5dzTGh8L3b3wDH8Rwv3PP6V1rVeAUNw3LrG6x/i+ADsFHT51XcUum2NtsHHtiuicm/TPxZvhv4XBgDd1IX2Vd2PmxH8q03Dfwu0Cxve7dPu6qPsgn9ag6/T6lra3LYwxCx9efy7n2rSeH+HNEuZ+XKesVGVv2qSfS34b4Y09j/AALNtD3ABb/UZb9aRx/SX3tFLLrbdsb2kwOsYOasdOkVIL4zWG7to5in4TLEvqWnrFsR+rTTq/hJaZfTqH3e6LH2mf1roVxV+9J09kCr88vsvGOej8LrKNDXLj8uUIPfoT+tL4r+FNp7THTlxeAlAWBViM7ZIkE9DPOK6U+lB50q3Yil+2/Y8Y8wX9A6MyurBlMGRBXvIPIzVxouGFLQuZDSIKzunv6a6R+KfhUOv7UsnbAZQsxiA0jpykmsho9ShXedqi29sx8QMOig7DzOflANX5+XZabDjeq/ZlN7Fy41lkDkrv6Mqc5KciSDzE1gODam/ftBAWuXEY7GYgEHBEXC6wAxB9UjEVv+N+Etzi4H9MqJjewT5OfhMzg9Y6VC1PhFbdxXswLbclZSyzkEDpB7H9OQws2uKbhvAWtKb28bWDSocHbc3yNoQlYMxBiCfbLt2zcsX0uWgdt5dpTBRSoIJ9JiAS+ZjBmrziN1re8EuSDhYJndz5NJAjKnMAHOaXw7TAblZEdS/wAJVtskgiOYV/cH+c09BRa/iYCIULsii5uX0ru3AQWUjJkkECAeY51ml8PNddmVxbQjaoBgOpG824XGTBUcsRg10Li/h5bisLbBHA2BbhbPKF3ncIxjAOeZisZd4fc00ytxngBrGQogzuVgZeBtIIn9KL2FBxHT27YNplLXUCkXCVCNuXBCxJiROR19qquJaq05YJbeSOc7QrCJkRkTMDHTnWrDnUk3AWAJ2tZb1EEkFiobETtxMyTE9cbxNQGKlCrCZ5z8RBn69ans1dpgHuBdqiTmCf8AeMVsk4bs09m6l8K6u6sqsodB8O6eQBjrHzzjLaK0NxMHHX3kCB/fIVY6m+oAZWCyG3QW9U+oEnlnGMZXM4NZ7/6VrovV6gPqyt+4oBliwXeQYGVg5Le5xuk9y0mqtgjyyTz+NFEEzKrtBLKe84nkIpjiHC7ly0mqtWmNozbJWIW4MwQMgEERNJ8M6J7uot2oiXUEExjdBmcdavfSWgTgTnklxhJhkUOhEmIZgCfqBRV1O34cUABL9+2vRFRCqjsCUJj60K00lmNdrEtyENxpnBIJEGIzE5BH1NZriPGWACqDtE/EWmGA/wA0Z+VK0eve/eVRAzg9s5Joavwxqnd4tiFJiXtiR3A3ds12SSe2HtU3tW1wyxn+gq98EasLrbW9lW2zbXLfDsPMGcZ+HOM1ntZYa1cNto3L8QBDAHtIxNO2jIirs3Cl01H4h8GZNVcjaJIdAkZVmndA5SSRmT6Z5RVBo1ZTAkH9Pb9a6De47w/WWLdm6121ctW1Rb5AxG0EkhoYE9D3MEVU8Z8PNbuqmmBuDyRda6CCpVrnlgqRzOGnHXB7ZY5amqq4/MMeH9U5Zt7bunzPWrXX2t30rIaDiHl3SNpOCAMyOoMD+81qk1vrRLg2FgpgnIn+KfhxBg07OyifwO4bc84rSJ42W0nriB3waiabQFhFpDH/AOxgQP8AxQ5P1irXS8DA5gE/IfzissrjfbSSpui4p5yBxbIU8jnIqJeUO5C2hj8zcj9OtQ7PiO3/ANTPD2Uq/ki6rlsPOSgXnIUEzPQ1pktAVlufCtKS9wU3I3uYHRRAjsOwq1s2AojlWa0PjC7ev8RtDTFToQdklibzQ5UhdowQqkAEzvHerTwf4nXXabz1tui72QFgBv24LKAfhmR81NLy2rx0uVTsaB008yaWppRMAntUkaGkE8/pTy2RWe8CeJzxHSftDWvKm5cVV5yitCmepjB5ZBqo4l4z1i67U6TT6WTb07XrTvvG8rbPwrHrm6VUAEYVqWz03gMUqay/4d+Ibuu0K374UXC9xSqqVC7G2wQSTOJ+tacGlZoCu2gylWEgggg8iCIINc2454RXTkqgPl3W+IgHYIO1fkGI+cCtHqfxF0y3NTaXe17TJddrW3azC0JbaT0IggnBBmsNp/xmQ6EHU2vNuPqGtG2pVWCFTctEQIwdqc+k+1OZeI1a1PC+IGfLb8p9BMRAMFT7QJE/0qa93+GdpIBSOU9TPL51nfEnHrGnvae0xJfVAFCpDANKqJYdC3pn/KeVW1m9k4l0wyiMx8UDrEfoOtaEO5b3FleSOQIA3gGBHuc/Xtmq+xNi4FLICQW3btjsqYACkZPzO73PS60kbDtOTnmSGGYIJ6+1Gyq42sZzIONwjH1P6/KgzLajzlMNDgDy7kYYA8mxnOCDj2otTprd615bE23WACJVhuIEoWB2tIjsZgjNVb6Zkugs5a2YIhVImCI3TAX1A9IIJqfp9StyLixcYDqBuURzkZaAOfPJ+VBMN4utvp7Shkc2ywV7u4w0RBKkHbcGcmQfpVJb0huW1P7u4VbCsyl9hE7dr4KECYHWMcq6dfui4SIALYZGClHMcoOJg/Wqi94XsOqI1kYlVYTIkkxuPxdtpmOkVNxp7YHUcEG1ttsMysHJQ81I9QVI6Ekx2U551CtcEN59jkolyDMZxmRMTIHL9a6rpvCCo8+aEMMFBViDIKwzFyeXTt9hJ/7WCDF1UchJO0kEJgCCDsWQJHYGs/A9q3wR4ct6ewUu7b9i68JcP+GynBEZ2uCpwfocTV5xPwRp7hDlAXSAhUEMAvIRJ5dvYQB1K1o1t4ttbYXCfMsgsASqg+nkVPPERBpF3iF20V8gf/K0znBGYVnlSI9x7VrJ0lQ6fTBV2rqLwALCN1nB3GR62DDM4Ikcs86FaRvFCzmyZ68ufXmJo6PAbcj0nhHVty09/wD0Mv8AOKsrXgrXzItOCORLoD+rV2PdR7q3udZeMcfsfhjrCRKIO+64n3O2TVxpPwkc/wCJfRfZFLH7tH8q6Ruob6XnkfjGU0v4X6VY3m5c+bAD7KBWj0PCLVkAW02gLsGSfRuLRk8txJ+tSPNpJc9Ki232qTRFrQWUYstq2GaZYIgYzzlok07bs2lMrbQHuEUH7gUw1tj1P3oJpj3P3NLRpvnL3ov2he9RxZpXkUGgXeGqdcmrAG5LRszmShLsR2PqKH/x96ntrn6IntLn9YWlCxRizS1ArLWgffefeqNeBDFASY2BbeW6oAYP+YzU3hehTT2/LtAKm5mCgAKu7mqgdJznOTUlbVLFqlqQ90QvGmWe6QRuVZBEiSR7gmM/SpBtUny6ZKfRWW0lsWrFndbBYj1jdLMWMKeeSTlgcmmtLobx1B1LDbcZDbhiPRb9DKAFZ1JDqzyRnzCDgCr3ZSSKJJ6PdQeBaA6bTpawxUsSwJXezuzs5EfES0mMSTECrFr8CWEDuSI+5imbihgVPI4wSD91Mj6VUX/B+jdtz6dWP+YuQfmC0H6iq0SjTg1g8buau5sKXLDWlmILC3ZDuDyO5LlxMfwtVD/2rbThOpsEQ7XbN62wQ77fmrb3DJ3OloMymM4OJrc2PCeltmVtx7bnj/TMfpUgcH04O7ykJHKVmPkDgfSpuEV5KPxnw3T6i/o/RvuJqrZN1IlLeW9cS21n2kYick99p5gmcfpURcCAAB9h9hSgRRpJ/wBPYfYfpQ2r/Cv2FNrFKigDbTWzzRDPdRSU0VsckURjA5D2pamjDUA1c4dabmgP3/3pP/SreYX4hBG5sxy5nmO9PF6IvQCG0akAHI9zP8xUHU8BRhBa4BgwG7dMirGaS1MKO74UtkzvuD2lYGP/AI0Vzw2pUA3GaIhjtLYOMx0yP/KrhqQRTJXWeCBVA3Fo6sATHTPsMfSjqdNCmQqVFChTIYWlBaFCkZQFKAoUKmmOKGKOhQB4ovMFChQBpdB5UrdQoUjBX9qWGoUKAIvRSaFCgC20XlA0KFMDW1FA2hRUKAHkj+4ozZoqFGwWqUeyhQpAAtDbQoUAIojQoUARFIYUdCgECgTQoUwaam6FCmQjQoUKYf/Z"/>
          <p:cNvSpPr txBox="1"/>
          <p:nvPr/>
        </p:nvSpPr>
        <p:spPr>
          <a:xfrm>
            <a:off x="176212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 descr="data:image/jpeg;base64,/9j/4AAQSkZJRgABAQAAAQABAAD/2wCEAAkGBhQSEBUUEhQVFRUVFxYXGBUYGBUXFRgUGBQXFxQYGBUXHCYeHBkkGRQXHy8gIycpLCwsFh4xNTAqNSYsLCkBCQoKDgwOGg8PGiwkHCQsLCwsLCwsLCwsLCwpLCksLCwsLCksLCwsLCwsLCksLCwsLCwsKSkpLCwsLCwsLCwsLP/AABEIALcBEwMBIgACEQEDEQH/xAAcAAAABwEBAAAAAAAAAAAAAAAAAQIDBAUGBwj/xAA/EAACAQMCBAQEAwYFBAEFAAABAhEAAyEEEgUxQVEGEyJhMnGBkQdCoRQjUrHB8DNiktHhFRaC8XIkNENTsv/EABkBAAMBAQEAAAAAAAAAAAAAAAABAgMEBf/EACMRAQEAAgICAgIDAQAAAAAAAAABAhEDIRIxQVEEExRhcSL/2gAMAwEAAhEDEQA/AOahacApQSlBK9zTziQtLCUoJTirQRsW6V5VOi3S1tUwji3StlP7KGyjRGgtKinAlGEp6LZnbSttOhKMW6ega20YWndlHto0DWyhsp4Chtp6BrZR7Kd20YWgjOyj2U9sobaDM7KGyn9lFsoIztobae2UNtMGdlFsp/ZQ2UAxsotlP7KGykZjZRbKkbKGygI2yiKVK8uiKUBEKURSpRSklKWjRfLoVI2UKWjRQlKCU4EpQSlotkBKUEpwJSwtVotmgtLCU4FpxUo0RoJSvLqQtmlmx7UGibKHl1J8r2ojbpkYCUoJTwt0tbdARSlJK1LZKTb0xZgo5sQB8yYFMItCtfoPADMw33bezMlCWaQJhQRGe5P0qm43wFrDnO5JIDY9+cfI/OPpUY8uGV1KeWGUm7FVSlFH5dLS3WukbGq0eynUt055VSpG2UNlSvJoeRQEXZRbKl+RReRQEXbQ2VJNmkm3QDGyi20+UoeXQDG2j2095dDZQDOyhsp7ZQ20BHNukG3UkrRFaDRdlCpG2hQEILSgtPLapxbNIkcLSwtSRYpY09MIoFPW1p4aesVxHi7X7pVfgUnaOUx+bGZ/3rHm5Zxza+PC51uba08v3BrLcetXzbUXFZVO0ExADwcMe5z7H6VF8N6u55iWy0kEBUYna2YCkjPyH0rk/mzfrp0fx7r22TqKg8S1AtoTGen/ADWh4pwnT3km050zvEK1zcjluQHmQQAwCkGfl3pL3CfNU2VadSoIazcHlyBIba/IxgxgxP0P5cvWtD9HyqdN4ic2wsJunDczkYHLkJJ9/pWg4fZ8y27OCm0CHhtjMMMpxzJ6DkfaYqbXg64gZbt/yyqqSAskjadxW5gbBAwGnNZ3Vb7ZdtxYFjDAkzDf5vVMdwMEVjOez00vHL7azTMLvwTuAkqQQwXnuj+GCM9JpXDeGvfdbix5Vu4okwQzA846qP5kdcVR8K4wdOUuLG+N2fh/MGRh1BEc8ZgzXQ/DvE7Ots+hFt3CdrrIIAbqnIlSTI/hIgnINPP8nO4+NLHhxl2mftAsXRcFwW1L7Lttl9CXNs+kGSikiSOgYEVe8V0S3be6ASZUjEzB6j4sx9wetU3h/hbi9csXF3WrluUJM+tWiMiZE5HQ/epN4tprxtO3qChkJwHtgsSDPNgIHfn8zjjWtjIcY4IbYFxR6G6Z9DETsP0yD1HuKrkt10XiugAaAAyXhb9LH0k+oAT+UhiIPSexqkv+EGZDc0x8xR8Sf/kXocR6hIPL9a9Pi/IlmsnFycNl3izaW6eWzTosxzpxVrqYmxp6P9nqQBTWr1iWkL3CFUCZ/oB1PtSvXdBH7PRHT0Wk4xZukC3cUkgnbyaBzwc1LpSy9wWWe0FrNNNbqwK001mqCF5dA2qlmzRG1QEXyaLyqkm3SdlIGPLoeVT+yi2UBHNukm3UnZSTbphF8uhUny6KgI1u1Uq3YpxLNPLbpA0unqJr+J2bH+I4BP5Rlv8ASMx71M12sWzba45wP1PQD5nFc1h7tx3Y+pyST1nsMcun0rn5ubw6ntrx8fn3fS44t4q81ItSgaPijdAUhh6eQJn35VW8E0Z3BhKhDJbIMj4c9Mikpo1baC8AsRIA5T7kda2FzS27QPlOHTYGOQGPpXzF7qNwI715XJnb79u7HGT0Ys8bNxW0zN6rpBDztKwpPlsxOYIjPMMetV3iLhQtbWQMJCsDMqWEb9pAGMj3HflUHg1ovftgMqesZcwslvSCekkRJx3roWn4KWsXLeoRlgkzhmtNhScGGSDmJlSOsEZWaWz+i1ov2bbFizFmS5uUEi4VLLckAl2IHwmJK9TWm02oZC7a1bW1Fm1qROQCu3aRHwzJBhkzI6DIaUXdBqxAXnhWzbvIDIMx3yGEEH6itfxbVG9d22Vcb23NYklWMeprQAG9SCB/EA6gDMA9Be8O1v7Smx1W25Li2TBttCkhWmBt2mRHISOgmn414c0gs3HAAYBC1mYyZygJEGCYYT9QYLPh7jqps01+0vketReht9sc1JJ6LJEc1zWu0Wqt6t/LuWwHAKrciJYAC6u4Yg/EOhkd6qUnH+OcFWwoZbge0W/d3IzMSVfbO24AciYIgiRR6DVFFW4rEsplDygyMnrHt1zW88ccEZUkWj6oRm2rDT8IdVEFg8bWADD1CO+QTw5fuPstIPTz3qV+ZAcZXH/qqncJ0DRceOo2wUt3CQ72WIUbo9RtuRmeeDg/6qPWcRfWaRnZAbluSQJF1T/EufhYTPQn3GeYa7VXUba14EoYCCPSwxMDAiK1/AOMK9+3dS7DghbttgVVw0BiFJIOeanHI4AMOzQ3to+BcVOs0xtAqXQggEw89CDMQxB+sTEik8S1507IQNlxgC8SBvU7SfmYkzPemeP+F1t3hf0wIW6TAGdlz867ROCciD3HKo3E/G9kWtvEUfzrRA3WwJuScFciDtyQ0AxODinLr36KzaL4o8S6a2qNeYi65gQpbcsgFn7RPPM8oxVRrPE2mtCTdDH+FPU2RIwOXMc+9c+43xfzr7OwwSQqkyVtj4ASDEgdus1AfUE/DiJJ9xA6f30rfH8rLGajK8Mt3W/13jW2NMXWVuNhVaCc/n7FQM/YVh73HLjuXf1nEFskfKMAxA5VBtrugYHuTAHejW1PLlnr/OseTnzz1teHHjj6PLrWLhgxUzMjBHLrz6VsfDvjVnYJf2gRlzgznJ6Gawzyp6r9+Ro7JyB3x+kD+dRhy5cd3FZYTKart1oggEEEHIIyCOhBp4WhFc54B4vbTQl0m5bgRHxISZIJaJ649q33DOK2r6brTT0IIIYH3Br1uL8jDk/1w8nFlh/h82RTT2akxSCtdLJDa1SPLqYbdJNqgInl0NlSfLovLoCN5dEbdStlF5dARfLoqleVQpgNfpblloa2zLPxp6xGNrQMkGenLrTPELnk2XusDCYMgg7shVI5iSIGM57VW+E/xCELbv8ApbMPzBIHcnDsREcjJ5Vr9TokvjzFUbsLEEgqIgRMSMwSMfKvGn5fJPfbuv4+Nca414mfVAKw2KudonLxiTSdBwm+VZmU8o2nDbQckL1Anp3Jro+o8HFLi3bSK5Qlto9G5gDyDKQGE9+ePerHS6M32CmxtlSRvAVgemZKsNykcwRg8q58uTLK7+WsxkmnINJpzOZkNI7CCY+cx+lay1xTzdMbV5FD2o23FHqMEyjYlhgkHoZ5TWt1vg+N12wE85TJVlVxBEbLiMMAlTD5M9W51C4fo7PmnzyNP5cM1oOTdABgEtgE7oMLPTOcxv5WwGoQZgxzMjK+8kch/vW/4fqytpZm4otBWZcuRyuA7c8u3TvzrH8e0JBZAAWF0/CuxTJJkLiBGRjANarglu8Ldt1BuIkSgH71QZAgfnTAggjHTIqs4nFrrujttobytbFxbJYpvJZ0kDcbbCCEAn09+/I4+9d0tl7S27l0WrhQs5J/d3FHpe2kwCOR7gsJ7bjT6JL+ivrp7jC/G3b6kMgglSDnIBXGM561y69wo3IDQpUlfVI25jPaOs08ZvEW9tjreD/s10jXXXPmgv5iKLlm6eQfZh7b4HKZnE86iabfpNelzUErYv8AN1abQIUL5gz8OV94mRIirO7pgumWxrExaK7GLkhZO1wrETtIk/rg1B03Bzbsvb1Ae9piS3pAd7BklXQNl0M5IIiTI5Goiml45xW8Fa0tsMH/APt3Qi5ucFWAGY2kL05GJEGs7xi8l0Lcko3VSCqLK8wVbdBU7trSsA5gTSeHcUNhF0q3EuWnBKi5AUqSYe05MowBPpJBDTzq34PwlCt3h17e7W2LWnDBG2O4JifT+YNsbnmIIFVKHLtTwnkbXrMkMqboU/8AkJiBjP8AvTy6Z1PLIOSD/P358q2PiD8PX04Ls+xAf8QTBP5SwXIJBjlE4nNZ4+IAlogqGuiVCx8WMMey9x1x3xe5U9tvwbxLcGkW4qllBCOg2gFozz/NADAx/wA4H8SPES6x7KWdxW2p3E5BuEwdh57YHeJY9qq/27UHdLsisAG2wqkTJBCASeXuKf3A8toEQ0CNvKAJ655fKlJsemVuaUxgHM9Og55n2pu0vPrGTNXzWFtBpgDpJJIBwSYH6UixobYUywYxkDJAmR9afgPJTPbAAAPMSTHLP9/pRWQd42+qO2PlyqallGukHeoiQZEkTGZ/vFPWddbLkbCqj4SBJJ9+VLQ2Vxjh/wAJzuaByxiqxNO4PfaZkkRjrmtLwjxH5F0XPKXcFYKXlgm8bQ5UdQCTGflVpxvSJrB5tqfNMF7OAm0DnbIzBM+mSRmYgUZa2J6ZrTq2r3h7ltGUSCwAU7QYG8CRzOT9ag6W89tx6ihXOJmOfMf3FWN7gl6yWaOQyAZIBwTAzAyD1EZq48NeHf2+JkJG0sGthkOGwrEb1yTHp+c88vVX8I/BfH9220Xt123ED4Q4M4O7rjvXQOEcSTU2hctk7TiCIIYcwR3E1zXxZ4L1HD3HnKChJCXVnY3tmCD7H9asPw946tm81u4YW7GeiuJgn2IMfau7g/Jyxy8cr05uXhlm8fbpItVHvX1HWT2FC/rZEAYPXqRUEpP99K9C5/TkmH2l2LgYdjP3+VPGxUJQNsNIzIPQfT+o7daV/wBSZSATI64z9aU5Ps7h9JPk0DYqQnEbDDcWe3y9MBp58sCPvmmrfFbR3S3wgtJBHpAk86c5ZReOwjyKFZO/4svFiVKqpOBjA6cxQo/bB+uuckeknlnvk/L++tabwfxt7V9RuEAGN3wgSNwjnECY78qzNvnkcvt9aVYvZJ/XH0j3rw69GPQPD+KydjBkciRyZGxMggkDGZH1qezFkh+QaRcGQrcoPUGOh/8AfEuE+I79u6Gt3GItwRj1AExORkerkZEGuoaTxgHX91bLKB+8hiDkxugAHkPy4kQelLYafTuwfddLAxHmLGQP4zyBkT2Mfas8TcHsX2AuAC7O0XAu0OI+BzECehkc/Sfymfpd7EpsJBUMvMAgwZhgI5jt1xQuKYKr0HI8weRESPTI74P2phz3jv4eXhaLWQXtD0lZ8xkG6VAK5Ycx3EAVnfDniH9m1AJZgo2qd8ksBAxjACgekgyBB712Xh/EilwFrS729LAMQX9R5BoQuI3CSMg965d464C1i8zeWu1iXtMJ2MhOQpMQRMFTkQPmaxu+iq9u+KNLddYueU4dWF6yGzB/d+Yj5YA4kRBHWazfG2uLdvpcuKzG47Mw5NLSYB7g5qr4cfNm26oGALK2FJx8MmJ5g4zg8+lqwPls2ow6ACTkPbCHa8gQYAAJkkyPeTGyZWHZ01/hDxempteXc2i7b9PqKgXYBMw2CYBmDPUgxm741rYs2msTaKs0eoEbgpK+oHCNLdcwRmuM6C9YIYsyhRGJEQTE7ZDBhMgil3/FlywXs6e6GstzMAnJkkTIVsRK4pfIaniPBRqi12yiI+5g+07VGNysUbABAYEjqPnUP/ubzlVS/lXUAYXkJMFfQN204X0KcZypAMVleGcSNt2cLv8ASRFwny8iFYgZLSMD2xSuGaZr7bXQHmdwxE85HKnMd3orW1v+P9Vd0o099LN7MLccO1yThSNpWTzyedUa8Ab0M7kHm4HOfn3/ALzVvoNEqAKogDl/KfnFPET9z9uX9/Ot5xyI8lJrODs9xVTCLt7YiZJJyTk/U0xx2wtu2NjwZgADmZz8s9fapHG+KvbAFoAbsFz7f33rPft7jaxztnnkFip2yOc/7VN1Oj7QtbdLNlNpEBpMn5mfmKa0abRJKjOAZJaJxjMT8qmak23LTJOW3fDOBg9JqPp+Fs6jIgZ5x7kD6is9d9KRbVneYGIH2/TnVnw/hjMw3GBy6YXMk/X70h7a21B27mMAfU845npHvFOcO0113UBjB9R5AgTEHt/zRJq9ip6cPG8hYCoTz6RHMkgEnNWmo4uiIqpA2u375HIht3qXmfTDKYIg9JzVNx8FAihgwEmYEScupYGS2Qe+c9KpktE25MRu555mBP6VOdh4x0XQ6sa/T+ZbH/1NkAOkLFwSNr91/Luj+HnmrLw74rt6IraO2HIO1UUhW2BWFwgbpJEe65E8qw3ANb+y3jeQMWtlQw+HdbZgLkMMgwYxn1Y5Vf8AizggLPf0iJc0twwLgKn1kBhuSZVxlSYgzJAPOJVadI/6rptYhQ+WyEQyAhgAOfoP5esge/y534m/Ci/Z3XtICyqSxtBgbiiZDWyCSy9gfVjrWKbUXVbcSytMen08oiNsZEfpXUPCHjwXNPF24d6ELJAwCJDdox6sHmMHNPcvsML4f8WNauEX95TO4KASGBy22QJ5duZ610vQ6UXGUK42sAwaMQRKyPtTfivwppNYwdXFm5AI1SqWt3AwiHYelmBjMyI7coHDNM2kssl64ENt9qtDul2205QrgRGVOcjFdPFyWf8ALHPCXuJ+u1u0FeoJmQAR/f8AfSqi8+CT2gd6i6ziZuXjtffyAbI3cv4gD9wKj6viLBQAJEZb37fzrs2w0kXGIScDEyTyH+/sKpdZqd8Kp9I5nkCfl1+tR9XeLGWO725VHBGZ+2aNnoLl8yYJj7f0oqG8DG1j7zH9KFLYZxM9xTi2YkROP0kEfympmn4fvubZAkEgfxEcwsTJicf1plLBBPPsPfpivMrqStGBKMsA4DKRgnd19ip6dR0q5uaq5buLdsEE+VBICsu4btwAyAYA6CJmOtVPDLcMQ5IRgQfTJ5TgGO1W3lpaQoo3FmDKwfoQQdwQkBukc80SdjbeeF/xE9SWLyBUlStxTAVXBII/y/EsE9CO1aHinifRBfNt6nzEUMXOSVYSQMCZMECfbOa5Deutulpkgr3w2TEz1+efeqq9pgC2ZBX1BcAQZAM8ziTFHjYNxrW/FZxqQ4tA2CoBsmPMJExc3jk/LIkQoFaDiHibS6qwPMvE2t/+GxY37bFTlV/iAmQfSc+rkByjQabcCZ5D6xy7VZojKkRug8l5sIzIGelVMS2ZclnlcgmRMqw9u0/IkVf8X1xv2QHTYxADNugMvOCiqBzg1Bt8QCKYEOAMR8Ix880hNzsASMdxkx3+5q/CfJeVQNVoFTJAgDB7kjlP986qDbM4984xVrrb5djkmCYHOQMf0p7hXDTcG4CFxk/30peO70N6nav0ukLMF2lt3ITmfpW64Zw4WkgRJgmOU+3tUbhWhCSZnoIEADr7k+9WNy8AK2ww8UXLYruoj6c+0daodd4j5rb6GCxxPsD296Y4lxuS1teQ+I9ye3sKp00q4HM7vpU55/EVjisNVxXcm1s4DSOSjsTBnr0pj9n80fu/hUSFPItMzj7ZM1X6q+CNuRnv96FjUsBtDRz6Dr8+XKs/LvtWj54QwEnHOMZPee2KnaRNgP5xAj5gSR+v6GmbeoLekqSGOefM4xHynrU/9nIt5JxGBmOmYqpPmFf7U16TmII9UZ5k429orReHra7Au4I7jDtykD0qTgAHvJ51Uay4ruAB6VgAx1nJ2jqal6XUC2nXfIcCYbGSc/L+4qJe+j0TxfSFSqsohcMcEF2JY+wOR16VVebtVREgR8j15VqeJvetZJYh9jw8MoUpheucg9CMd6z/ABPhYEPaBKxBzO0g9SAO/asf9aD4TfMXTgkhOeREkn+X6VotB4s2alAVTyHYM9pBsUbvUNpJO0g5G2MjESZzvDNGz7kVlBYDmYAg9STy9zVvataazdtLqD5iABW8sEfmMMHMSJicdKU9iumX/Cmj1nVt+BuMMFBmCAI2nH9YHWstfhMNLeFzzbnlZDN5lq2UBGDuEzkgjAxORSeIcdV7e6w20KqqbRaVe3MK6nO4AiJnBHQ4qVwzx0lpVtXwtyy3oZCWdFVphSX3dQRDR7YrXXynYtL4T/ZkZvP3W3/KyBrSyTuJtgjcpiMAHOCYp/y106AOyhSNy7YuWXtwBGy6BKqY9JjaSPatBZVbljzNKyraKqqIykBZ/KeqqV5BcduxznH/AA0RbuXNJNxTO+yzFhuiJtsRuVhyDCSOXKRTDNeI+F7L27TqVVl3+WZMAZaD/CBmCQQPamtFxtAht37LbWhht7EekgNmIJyCRms9f45cRfLvltpJw4BcFTyY/ErT+kc+dJ/7tbccYBeGAO4q3w7sgY5YHQ8yTWk5ddZM7hv0ncU0Kq0qwNtsoepHSV5z+lVjgHAPzPSpOsaJ5yQDMbcHPw9AZqvZu2a6tsj3lr3/AEoVDO6hRsJPDeItbffCAgghWAK+kcvkeUda1fCb9pUvyFYMzFUj9y3pkkBsqyTIOJFaRvwcZyu7Uqqr0Wz1IAJksBOOw+VX/Cvws01rLvdunOCQi55+lc/rXB26HPH1Fq5bwFnMAqqCVDbSoJypJ5cx6QZEVXkgwYjooAgBe8e5kzXb18F6KI/ZrWBAJRWYD5uDTI8A6KZazuJ/iZ4+iKQo+1Xjde02befuMscNuEduuKqluypJjnj5e1elm/D7h556S0fb1x9t0U/Z8D6FB6dHph87SH/+gaMrv0cjzVZvkDaox1PP/wBU5aZyJiSvzB9u1elNR4U0jxv09po5SuB8hyA9qr3/AA20DNJsfQO6r9lIpyz5Kx56sWHB6iT8XUCPvVvoztt7ZJOZJnMmu43fB3D7QEaMORyCpccn5knb/qNYnxtq7dsBf+lmyPysxCLPuLAyfYvV4Wb6TlK5/puGoCC2SPnH1qe2qxA5dqgNdJPb2HKkG6a6JjJ6Z27WtnXQIPzqBrtZcadsZ+h+9RyxNAXCKLjs5R6fQySWAAPTrPSf9qd1ukO0+WoEjJ+dFbuN2NXWi8J66+Jt2Lm3uRtH03RP0rPwxkVu1idZbKAdzzPYSRj7U5w7RPcjAA6sQPt71fang+xyt0etfSQYMEdMGKEEVM4uzuRdjhgAwYB5kYJ+R6fSmuIWDA2wAAcfzzUi3dIGZNMau96DJAmYGZxGMcudXcZpMvart5gAHqxn5+1N2rNxbi3CpYE88wR1HaI+lSATuiQcL0IHLofpVxpLRulFEAztECQHLY+/9a5Zi2tb7hnhuzr9OpLP/hJFwbRBDdUY9PoDnkardR+GF7TttbZdttO4hivpPswMeoL0MRQ8Oa02HKMpVzchgwkFSgXYQMj1AkGMekda3Fnjgt7g+0lmKBiTl1UegjIzuYzmIIzg1FkOOYcZ8O/srK+nV2ssQlxtvqAkeYtwKuOcYxj6VQ8V4D5blT0A27h2n4o95x8q6jxOwnmi8GD7rbLsXCkEkjIiGDDkB37ECq47oEewDbtMW+MN8ayS0qTzB2gGRjFGuwwTcQe2i2d5A2gbVBUA4O4/xHAMkc46Cqnz4ysEkjJ78sGtbx3gFwBbqoPWpZoB22xOwgsSTz/nzxVfZ4PuCkhCFXO1lIgztMe+edTZfRwx4Z4/f0l1mtswJ+MP6lZJGGDfF8+YiutcF8eafUAE3BbYsAivj1kYhhzBmD/zXFdTbh4WPgICnGYMGD7ieVWuh1DNZ8orZQMQ+/AII5nceXYjFVjuXQqd+LPC7n7VuuWipb4GliWhVDLiUwZMgj5dKwr43Acz/KtBfvsylTcaDjaXlZmfpygRmJpo8HlmYKTkKRIYAxiD1X/NSvsD4UbtzbbeHBIhywV1ULAUMzBYwMHsIipeo4U6uqynqyPUFkd/VGKhnSrZ3Bm2kDIJDAn2jHSrHReQ4AcK48tjvTDBt6xILwSPUIgTPcCtMM8sYi4yoV3SupIbBHPBoVajwybvrGsX1Z9S6iZ5EHaCMERg0da/v/pPhHf7bg8oJ9qjaziJt/kJPYc/tE1Dv6yyDKuwI9z/AEI96gNxjZ8FxjnLO0/896nQ2uhxN9s+TdPsAs/YsD+lVbeNlG7dZvLs5ynLE5IbFZri/jy9bMBhDdYBkfPnFSuA+KLt8EQPhYkQvwBZM+0Cn4fJeTS6bxfbuLNuW74gD6nHWnrHiMP8Gxjn0i4N0jngKaxt7xhplVgAgKISqsiQWkJbWOkkz8gaveD8bsOR5RtK0cgio3vn+gNFx/o9tHfvtskDcxHwKfUPkcTUEae6RM3bcjmXLQexUEYpTcYC8yCaS/i5F+KB7wanVPaRotTcRtt0KUPJmclieYhdnKOm4xWT8ZcF0t1jce/eUzyG1lA7IhA5/Otpo+LWr4HwkH6ie9DWeGrbMGAG5eW7IHuBSl8b2LNuE8Q4XE7AyW/ym5HmP9AI+g5dzTGh8L3b3wDH8Rwv3PP6V1rVeAUNw3LrG6x/i+ADsFHT51XcUum2NtsHHtiuicm/TPxZvhv4XBgDd1IX2Vd2PmxH8q03Dfwu0Cxve7dPu6qPsgn9ag6/T6lra3LYwxCx9efy7n2rSeH+HNEuZ+XKesVGVv2qSfS34b4Y09j/AALNtD3ABb/UZb9aRx/SX3tFLLrbdsb2kwOsYOasdOkVIL4zWG7to5in4TLEvqWnrFsR+rTTq/hJaZfTqH3e6LH2mf1roVxV+9J09kCr88vsvGOej8LrKNDXLj8uUIPfoT+tL4r+FNp7THTlxeAlAWBViM7ZIkE9DPOK6U+lB50q3Yil+2/Y8Y8wX9A6MyurBlMGRBXvIPIzVxouGFLQuZDSIKzunv6a6R+KfhUOv7UsnbAZQsxiA0jpykmsho9ShXedqi29sx8QMOig7DzOflANX5+XZabDjeq/ZlN7Fy41lkDkrv6Mqc5KciSDzE1gODam/ftBAWuXEY7GYgEHBEXC6wAxB9UjEVv+N+Etzi4H9MqJjewT5OfhMzg9Y6VC1PhFbdxXswLbclZSyzkEDpB7H9OQws2uKbhvAWtKb28bWDSocHbc3yNoQlYMxBiCfbLt2zcsX0uWgdt5dpTBRSoIJ9JiAS+ZjBmrziN1re8EuSDhYJndz5NJAjKnMAHOaXw7TAblZEdS/wAJVtskgiOYV/cH+c09BRa/iYCIULsii5uX0ru3AQWUjJkkECAeY51ml8PNddmVxbQjaoBgOpG824XGTBUcsRg10Li/h5bisLbBHA2BbhbPKF3ncIxjAOeZisZd4fc00ytxngBrGQogzuVgZeBtIIn9KL2FBxHT27YNplLXUCkXCVCNuXBCxJiROR19qquJaq05YJbeSOc7QrCJkRkTMDHTnWrDnUk3AWAJ2tZb1EEkFiobETtxMyTE9cbxNQGKlCrCZ5z8RBn69ans1dpgHuBdqiTmCf8AeMVsk4bs09m6l8K6u6sqsodB8O6eQBjrHzzjLaK0NxMHHX3kCB/fIVY6m+oAZWCyG3QW9U+oEnlnGMZXM4NZ7/6VrovV6gPqyt+4oBliwXeQYGVg5Le5xuk9y0mqtgjyyTz+NFEEzKrtBLKe84nkIpjiHC7ly0mqtWmNozbJWIW4MwQMgEERNJ8M6J7uot2oiXUEExjdBmcdavfSWgTgTnklxhJhkUOhEmIZgCfqBRV1O34cUABL9+2vRFRCqjsCUJj60K00lmNdrEtyENxpnBIJEGIzE5BH1NZriPGWACqDtE/EWmGA/wA0Z+VK0eve/eVRAzg9s5Joavwxqnd4tiFJiXtiR3A3ds12SSe2HtU3tW1wyxn+gq98EasLrbW9lW2zbXLfDsPMGcZ+HOM1ntZYa1cNto3L8QBDAHtIxNO2jIirs3Cl01H4h8GZNVcjaJIdAkZVmndA5SSRmT6Z5RVBo1ZTAkH9Pb9a6De47w/WWLdm6121ctW1Rb5AxG0EkhoYE9D3MEVU8Z8PNbuqmmBuDyRda6CCpVrnlgqRzOGnHXB7ZY5amqq4/MMeH9U5Zt7bunzPWrXX2t30rIaDiHl3SNpOCAMyOoMD+81qk1vrRLg2FgpgnIn+KfhxBg07OyifwO4bc84rSJ42W0nriB3waiabQFhFpDH/AOxgQP8AxQ5P1irXS8DA5gE/IfzissrjfbSSpui4p5yBxbIU8jnIqJeUO5C2hj8zcj9OtQ7PiO3/ANTPD2Uq/ki6rlsPOSgXnIUEzPQ1pktAVlufCtKS9wU3I3uYHRRAjsOwq1s2AojlWa0PjC7ev8RtDTFToQdklibzQ5UhdowQqkAEzvHerTwf4nXXabz1tui72QFgBv24LKAfhmR81NLy2rx0uVTsaB008yaWppRMAntUkaGkE8/pTy2RWe8CeJzxHSftDWvKm5cVV5yitCmepjB5ZBqo4l4z1i67U6TT6WTb07XrTvvG8rbPwrHrm6VUAEYVqWz03gMUqay/4d+Ibuu0K374UXC9xSqqVC7G2wQSTOJ+tacGlZoCu2gylWEgggg8iCIINc2454RXTkqgPl3W+IgHYIO1fkGI+cCtHqfxF0y3NTaXe17TJddrW3azC0JbaT0IggnBBmsNp/xmQ6EHU2vNuPqGtG2pVWCFTctEQIwdqc+k+1OZeI1a1PC+IGfLb8p9BMRAMFT7QJE/0qa93+GdpIBSOU9TPL51nfEnHrGnvae0xJfVAFCpDANKqJYdC3pn/KeVW1m9k4l0wyiMx8UDrEfoOtaEO5b3FleSOQIA3gGBHuc/Xtmq+xNi4FLICQW3btjsqYACkZPzO73PS60kbDtOTnmSGGYIJ6+1Gyq42sZzIONwjH1P6/KgzLajzlMNDgDy7kYYA8mxnOCDj2otTprd615bE23WACJVhuIEoWB2tIjsZgjNVb6Zkugs5a2YIhVImCI3TAX1A9IIJqfp9StyLixcYDqBuURzkZaAOfPJ+VBMN4utvp7Shkc2ywV7u4w0RBKkHbcGcmQfpVJb0huW1P7u4VbCsyl9hE7dr4KECYHWMcq6dfui4SIALYZGClHMcoOJg/Wqi94XsOqI1kYlVYTIkkxuPxdtpmOkVNxp7YHUcEG1ttsMysHJQ81I9QVI6Ekx2U551CtcEN59jkolyDMZxmRMTIHL9a6rpvCCo8+aEMMFBViDIKwzFyeXTt9hJ/7WCDF1UchJO0kEJgCCDsWQJHYGs/A9q3wR4ct6ewUu7b9i68JcP+GynBEZ2uCpwfocTV5xPwRp7hDlAXSAhUEMAvIRJ5dvYQB1K1o1t4ttbYXCfMsgsASqg+nkVPPERBpF3iF20V8gf/K0znBGYVnlSI9x7VrJ0lQ6fTBV2rqLwALCN1nB3GR62DDM4Ikcs86FaRvFCzmyZ68ufXmJo6PAbcj0nhHVty09/wD0Mv8AOKsrXgrXzItOCORLoD+rV2PdR7q3udZeMcfsfhjrCRKIO+64n3O2TVxpPwkc/wCJfRfZFLH7tH8q6Ruob6XnkfjGU0v4X6VY3m5c+bAD7KBWj0PCLVkAW02gLsGSfRuLRk8txJ+tSPNpJc9Ki232qTRFrQWUYstq2GaZYIgYzzlok07bs2lMrbQHuEUH7gUw1tj1P3oJpj3P3NLRpvnL3ov2he9RxZpXkUGgXeGqdcmrAG5LRszmShLsR2PqKH/x96ntrn6IntLn9YWlCxRizS1ArLWgffefeqNeBDFASY2BbeW6oAYP+YzU3hehTT2/LtAKm5mCgAKu7mqgdJznOTUlbVLFqlqQ90QvGmWe6QRuVZBEiSR7gmM/SpBtUny6ZKfRWW0lsWrFndbBYj1jdLMWMKeeSTlgcmmtLobx1B1LDbcZDbhiPRb9DKAFZ1JDqzyRnzCDgCr3ZSSKJJ6PdQeBaA6bTpawxUsSwJXezuzs5EfES0mMSTECrFr8CWEDuSI+5imbihgVPI4wSD91Mj6VUX/B+jdtz6dWP+YuQfmC0H6iq0SjTg1g8buau5sKXLDWlmILC3ZDuDyO5LlxMfwtVD/2rbThOpsEQ7XbN62wQ77fmrb3DJ3OloMymM4OJrc2PCeltmVtx7bnj/TMfpUgcH04O7ykJHKVmPkDgfSpuEV5KPxnw3T6i/o/RvuJqrZN1IlLeW9cS21n2kYick99p5gmcfpURcCAAB9h9hSgRRpJ/wBPYfYfpQ2r/Cv2FNrFKigDbTWzzRDPdRSU0VsckURjA5D2pamjDUA1c4dabmgP3/3pP/SreYX4hBG5sxy5nmO9PF6IvQCG0akAHI9zP8xUHU8BRhBa4BgwG7dMirGaS1MKO74UtkzvuD2lYGP/AI0Vzw2pUA3GaIhjtLYOMx0yP/KrhqQRTJXWeCBVA3Fo6sATHTPsMfSjqdNCmQqVFChTIYWlBaFCkZQFKAoUKmmOKGKOhQB4ovMFChQBpdB5UrdQoUjBX9qWGoUKAIvRSaFCgC20XlA0KFMDW1FA2hRUKAHkj+4ozZoqFGwWqUeyhQpAAtDbQoUAIojQoUARFIYUdCgECgTQoUwaam6FCmQjQoUKYf/Z"/>
          <p:cNvSpPr txBox="1"/>
          <p:nvPr/>
        </p:nvSpPr>
        <p:spPr>
          <a:xfrm>
            <a:off x="176212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 descr="data:image/jpeg;base64,/9j/4AAQSkZJRgABAQAAAQABAAD/2wCEAAkGBxQTEhQUExQWFhUWFxcXFBcXGBoYFxUXFBcXFxoYFxgcHCggGB0lHBcXITEhJSkrLi4uFx8zODMsNygtLisBCgoKDg0OGhAQGywkICQsLCwsLCwsLCwsLCwsLCwsLCwsLCwsLCwsLCwsLCwsLCwsLCwsLCwsLCwsLCwsLCwsLP/AABEIAMIBAwMBIgACEQEDEQH/xAAaAAADAQEBAQAAAAAAAAAAAAABAgMABAUG/8QANxAAAQMBBQUHAwMEAwEAAAAAAQACESEDEjFBUQRhcYHwBRMikaGxwTLR4RRC8QZSYnIjkrIz/8QAFwEBAQEBAAAAAAAAAAAAAAAAAAECA//EACARAQEBAAIDAQEBAQEAAAAAAAARARIhAjFRQWEDUhP/2gAMAwEAAhEDEQA/APtSEWsSgJg0rNTia4mhLBTDqfulOJgUS86ohEJTiVYBM4oAFKcTXEr7QNRu81ro/tSkPTE1HIjyzWcAc45fdI+ylKRFBPqpVUcTBIrpllxS2VoSMOYUu7B3bxSVXupzS4Q4BOPsuTaQcp8k77IAiJpvSObOJKuam4Ng7PXGaKjrSVMtnHDkqMs9wU3VzES7T4S3jqqvj+EKcEqRGzvVwTvJjIdeiZ1oAQNcN6DnBKZjl8QJ8QIykVB4hC+YrC6HM3KbgMCryOLmNs0ZtHksG3vpg8I+Ez9mYf2jyU2bK0GjY81bicdTtNmKR1mukucZkN3V/CW0NMp9FOWnFxmwOoRNmcirC1cMm+uHFTtdqGNI9ZVupxxG1c8DDjQlRc60iW+RBqhadqisAmN6Sz7Smf2xrX1yV7+HX11BztFlM7c3U+iyz38Xr69+8UzXHoKLHk5hUBKy2s0nVO2dVAP4pg9QdQISh+RUL6cOQX5oFRBTNKCsohymAgWnMeqirX1i9RB3eqJtUDgpgN6kHJg2dEqw985R5BLeOkrFhSvJG71UpB7zcAeH3QIJz63JhtG4eSQuGI+6ERczfVSIOhXULUST6fZYkHL3V5JxczRgYw9JSlrV1EjQKNo0ZUTkRzWll/tyojZyCTJjQ1T3nYUKN7VWkczWkEm8fgDQJn2hReRvSuYlIW8pvcrd1TVS7sypSJOUy1dbrOFF7DirUjkfsrTkpu2RuY911FnFTfRORxxIWA090Vr6Kt1Jj0n2TXOBmuuGWshXZZuI8JOYgicM9V515pJDoIIgg7+Ea+itsje7bAJNalxMnhBCmi36u6JdTfWBxpTmr2dqHYHh+FBu1CKtphjHmSuLbNiY6tmSxxx8IidxBB85VyG3Hr3StK8SytNoYAL1m4ZB2PmACVSz7VeD47IcnED5CvHfxOWPaD0wtFzbNttk4ht664mAHA1Okii7n7I4VieFVz3Z7bzv0l3p0TC0UyNQRxotCVVb6F5TWlBW8iAol6wcguAciVS+RiVzX0C9RViRu8kpsxqp3kRCKbu+fFLMfhAnckdbbpShza8khAKk23nFqIsAYglGa2GVUJjnqr3OPmpGyjGqlAJ5JL3XQWJ5JL41SlULm6e6Rzm71qawo2h3zySlYu58UDaUXPaHf6qDrboKpydNpJwXO/fKpZvpiktX80ole3HyKyxtDvWSova5CcaTOu4hIy0LDdcPCaNJOO5dBrjXjVYgb1qkcAa6841diQCatEGIExOS6htPgBLSG0qZpNInVYtG/lKayYcZMaVnnK1u1mRhU+GsZnLduyU7d4EzX25JnWAb9BIjAVIOZoUrWf3xOpJB8iITNI432RdVp5GkL1uwe2RZBzbZ1oG/tESByPsvL2izAIBxJpGMa/mqXaXh4AqXCl8ZbnHNb2eWTWMvjtx9u3tKzLgAWGkioI0NAm7hjiWghv8AqCD6r4EWBs4tLwAFQW1Ej2Puvo+zf6iY6G2ki0GLs3HQigYuHl/lO/F18f8AS9eT0zsdp4vDgYEn6hqD8KDwRiI4rtbaPBqAQRO/fSc/hZ5s3CXAQayQaaSOaxy10jz5QL1a32Vv7HgiJIbE13TT1zXNaS0wQRpOa1m1k/eLXkhdX+VgVVPeWvpJQLlA4tDqg905cdUkoXkAcf8AE8SQtY7YRjhy+9UC5BxEYIkWO1iMfZTdtEiBmuY2Z1WFnTH3UmJ2raW1Spd8geC2X2VQrrbip2hGaoWEb1PvQNEEANDPms5hzTucNyQ6pUiZDt3sUC7QRxTSf5RlKpe8O70WU3Eb/wDqsg9EoXjrKQg7hqgZn6hEKtKXihZmNfX7qViHZuBrplpiiQ4Yuaa6ZeeqqA5uIcJGUcNJolvXcj/1PwUHGv1gaiuG6tErjWRaUgyHCtP7dfdaxnTuc0iobhFWmYOWoGOa57C2sxQRhh4oB1ErbBtZd+5oGQitNYNEu17U2/d7u8YETnI9NFr+Mb9Xsdna5wh0jE1mpnAQoW+wNe9xDwH0o7wGaDHAzqE7G2cyTcrhJx0klVtoNQy+0VB+q7OO/lgl3NJcHsntJ9iYffE5GQBlIjExqM8l3bN/UFDLg4kyCBEjSMJzXLbbQHgNe0gAGDUEgf2yYhJabNYPuw4GWnxMIvWZbk5pzORCzvHfeNZu5619Ay3loN9odSWtNDMTMAzE4AhSbbMjC/GJs2S1owEYunDE8l8/ZX7LA3gcS3Eby2J8lx2na3dmGVrJyBJxkGs9RRTP876Xf9J7fW3fCCQ1tMz9VTkJikLm7zQgjccPNed2fctgHd44vxfZtNwAGaTEvO+V7ezbSCxzWwydMzjQgGY8/JZ3prO0G2oOFRrNEaaLW7MKwc5I9ACZXL3tSG1jGJgcfsp7W/XWXDRIXJTaarXlGhvJHFYuSEooylvLEqLiiadz1N70rnJJVQXWqSBoEHFISiCWt0SGECUsoGL0rjOcJXFTJRIqB/kVlJZCPSNsd3M/hE2mrgFIsHRQN3AxG/7IpnsGOu4cYwStYNHffyTNcMQBXgm73Ko4j21VqQosqfSfPDgs9pgxIOVaURda8+Sw5jkQlSYgdmn6iDGZAkE741QfswOZwiZwumia0JBFHaTEinArE1ifdauszEto2VpBkkEmrhnnWlFNtg5jQLJzXCC1wz8Qq7HJWbUSCSK4ESP4Rc3xChJIkEASKxExU5rVSKbLtVvZy1hddgYQW8ADMcV59pt4YS20swTjLRcIORBiq6LjQQAHtoTLZkbzNOSRtoXSL4fXB4qBkJzyVyJtPY2l0sL3m+8xBIkaTSgwXqMs7G2llrZudaRIuAC2AGcUvjz4LzdoZeb3payGm7e8V6Tux1XM+3JLTd8TCA0h1YmYrBA+5Ul9LY6bPsqQXbLbBxFbhmztBGuRU9p7WLQ1tpZObaZuPhJzkHEqu07WLYFtoyHYzmYkSTiQuzZ7gsC0vY5piW2gjDStOIhL/wBE+OWzsmENtbW1Lmn9lGggVh1fFvGK9Kw2nvQRYz4R+0AMA40AG5fMO7LvybK9d1cCGDcHZ8pQLLawxvDCCCYjkrvjm/qZ5bn4+l2mwLTLiCRU+KnEx8qezWjrR0WdYBJhp/8ARoOC5Nl/qSzeYcTZ0EGJEj2R2fbHPN+zktkguJAEeZPpniuc8s9t3Px6N+6PFE7z84LF2GNesVAj6ZeJONDXgZFeSmB4qPc7yujyEHmVhux1FIUnfgnU5xWu/IJyCo0k5ISmtXKYcqkAlIUzipFBiUhKJKQlVGKSUSkJQGVlOUUHphyJ6wQD0S9RQ7vH2SXXCCGiZ5xxTpgrSMSeWhjzomZIMyhKIKhDNbWZM7qeyzW6Tv1PNYFG8lIW4iBqUDagZjzWFtNIPkUOjXBM54StcCkbYkGAaRjInhSqBtTH08aj4V7TpSAiWgdFR/UgVMDi4deSmXNcCSMwMCJEzTA+yJcdFpZh0AxEzv8ANcG3Wd+62O7DTQuN6+dbgMRjqiyzDSQHPDTmTeisiBj6qB2a0M3nh5iGPFHMgyKHET+0+i349frG9/imyvYwlj5u4X5NDuFa7l2M2+64Na8uYW1vCaxgGnGsfnBefsuxWrP7XHIE/VJkk3qmdFTYNsZZW9+0F0sc0lhk0mSGxUGJidcVdzN/qZ09G1/p6ztgPpDyDN0gQdLpN7SobngvG2n+n9ospuEOGd0kGBqMPVdnaPbVg60Bsi4RhIJnkIIXfsPaV8x3ja1m0J+RKzy8/HFnhrw7LtsiG2siBFGwQRmR9l2frRaQAL4OPi8P/UmvCF17Fsxtz/yWdyzk+KWwTubFecLn2z+nWkkWTgdblS3i00HIpu+N+LPKO0PpAcANAIjcP4XLs22i0cQwUaSHFxryGa4v0Fo1ty/u8Uj7puzWPZMt0HhrhrCzxyNctr0ntgVMnWIx3LmdROdp3/hTKzjQkqbnJiw6H2HmUpZlI859lQpSlZ1nvB509kr3HQeaAFi11SeCf3eyZp1r6+yB7iywO4rKEdd5EPUg5PfCopfKKi20nA0PWSJcBieeG5BcPQ74ZVO7XScAucWgyE+fvmj3hOA8zHtKQq1paxkT1XgsDWgEeoPypOk5+k/ykFjrJ5kA8RMFEWLy2aiMagAdSkbtBk3C51MxdblgcdagFVNnIE4EYcNyS94iN3mOpSkG66kuO+K8qrCyG/mT7YJwUSUpCOaMYHHNAsRalPXXNWgkJztLbFptHxFQxuJe7QD5ySWDvEDIAmriKNBzrTU8l5L3DaLYuLS1jKMifHB+onAk40pgrmX2zuz069g72b9q4k4hpcYbu60Vdv2cWx/5N/0yLs/21x1mZ3KoWJU5d1c8ckeXY9kloo+HTjEgjKmS7LCwuCBXUmvqrXlr0q75bvszxzAG0n9pIqBMG7XCMFN/b1wltbWBDSwRd1B3+aAtS7whppyHG9nxEo7OGBxYQDONxpdj/kKDHE81Ov3Db+OzY3G3ZeJu4gNeThud9oiVwbTbd25rGgEkxdBkwM7pqfnJeV+vtRbGxDvBerdukgZw6MY0V7KyFnad/dl8wyzvGBSLznGS6MTlwV4z2za6Rthc5wDXNrAnE0x3cArWQugy4ukzUmnngFNjHOty51Wl1GQA0CPqdmK4ASdUnblg2zEX3C8fpuuc2NJ+0KXLF/rnt+1mgw2XGYEZrs2e85skXDocV89sznWVoHGzkatM+mK7bTt/xRdhuuJjgYgrXl4/Ezy+vYsLC60gkkkzJ6oouO/5UbG2BaCH3gcyIg6QMFDau07Nki8JGTa9c1ibW7jqckJXn9nbcbZ5DaNaJM/UfLBek+w0HrPRTeutXNvot/egkcOoCyDtApHwJ/HFMwxifOvog0kohqlIUMrIodf3R8eqdoAw9anmUQ1YBKQQnAShGUqqQnDlG+lvKDrYZBC5bcVD9KO/1P5WDtCiLSsZkeaudIYOWvLh27aQwioEm6a1w0z/ACm/UF0gNhuTiZcTnDRQD1ViV136EmgaCSTkBiuP9cHCbNveZY3QMcQan0lUNiZlznOoIBo3k0UyxxUthsLra/U4lzt5cZ5q9J2buS9160cXHIRDWgUhrch54rpDQhe6CF5TdazDk9fhApA/rcheUD9eaRwUnbQBgROgNabgktHk0beEQSSBDpGAE0yqVSrWuzF7HVAaBL5IEjGKlcVn2pZWbmXTep4ZF0DECHO3jFO++6bN8d2W/sFHQR9RNZB0pHkpt2FgD2xLD9LSSQ2gwOIk1pqrk/WNv44tj2Z7LS8+HXhN4GakiZ+66tq2pwEtF74ySWOyuZEOL2gAVx5bp6K6BZrW72ZnTistqtCYm7rvnortY5obccZaf2nAkHTHHeg8riayHzj8KeyR6naBbaXXWjZawHwyAyAKb2xuIwXj7VsjA0Oa9wEgQ5veMJOAafqbzK6dttLzC2Dlzio9VxuLi1oqLpnjxTx6NeftdnbMMXXNkSRZuJEYTAqFwMe05uHCD9l9PYk3r0uBP1DIngVfabCxtB47MXtcPXFa/wDSM8K3YlvFmQ60vjFsi6Y0J/Kd22Alw8Tv8RUgawBgV5B7Pcz/AOVpT+12HmuW0t7SzdeLaiktMe1PMLHHN2t3cx9DYPDmghroOEiD61WXj2fbjIE3wc4/kLJx05Y+lDk15IAsQFh0UvIXlK8AYnDH+AjaWwbUAvNAG4AneZkDf+FUVvJXWo/hRaCauO+G0a0/45+ZKd5pBwjzRAO1CYkTpJJ9AlNq4iRHOlPhMd1MPT2QuDjxy+yqdpttHyaTGBBgGOMkhC2sXloDXQ4UGJocRJw4hdEohyUiP6dvdOa5sDEhtTTAtOZlNsTHAAOMn3XQzrfzSF0GeanJYo49e3ukbQe/JKLXn+OoSzWvXAZcED95z4fdYuOXmUGmeuslg5BiDmabuqpLSwmONZrwjT8b0xf1wQLuus0IXuWzezg1zrEyTwCYuQWmetUAJQLlnD2hTKByfsg75QYyUXNjrmlCB1EhbuzhPPWKW8lAcIyU70CvXDkqB/HdG+ikSgFveDSW10BXhfrrS/4pA0he8HFc20WN7ET1kr47E3N0tiYMgkg5GsclXaCyJdQeinZmkZx1Gq5O0G32xP44p709Y5XmwnLyKy84bO5FdZn1zv8AH29nbEiYidcfJYilT1yUnPI+FmuJXJ1dGG5GVGVr6irlyW9KnKcORDBEO6+VMu/KBdy66qUFS5UYNaDqi5g7CnW4Loe7MYeimjWlpp0FIn8KZNURX3VFu9QJ663KZRL0FCevRBzstI81O9+FnYg9cUFD1xS1631xlLejyWJ64jRFPPxy1QJ90koSgcu64pSeuCR7oCQOnr09UFS/8oOcTil19eWKm7r770DkpZ9+q9YJb3WqBd19kQ5KQuQlTLkD30jnIF6UlAz4cBldMiNcFz7Rs16YMHOMFUlKUNxyDZBr15oqxt4/cAirdSY9Br8suuuaoBnqueU4tD8Rw9lGjFyISu3dcUnefhEWnVA2n5/Gim3rcAigcHrrBFh+YPDNTacBP44Jgc+qIHnrrBX2d/hO7rmuQnrHHVdNqaBo3Spq4DoHH20SXlrsyeqphwwQCOuaMo95/ASG0QNHt6lGRjPWCk5/WqQn3G/oILOfWnXEpQes955KY66zCEoLTp1RKXfypk/ZLNeslQxOXU70W5zvlSvxXhRC/wBdcURQu3cOa19TdxWUDjXr8JC5K5yBegL3JJlCViUABWJSEoSgJclJ/j8JHOS3lRQ7SBSBTcsouKyo9Oac0G/t4lZZQ07fusNc6eyyygIH/lK0181llQWZ8PkKh/dyWWQMMeYQtjXn8rLKKwcYFdPhOyprqsspoV30E5zj5IA0nOfhZZUJkeCYfUOIWWVRMux61RJ8PIe5WWRSty/1KWfDzWWRktrlz9ikBpz+SssgZiZyyyKDuvVTdgVllAckhWWQKEqyyCb80owCyyoLVlllR//Z"/>
          <p:cNvSpPr txBox="1"/>
          <p:nvPr/>
        </p:nvSpPr>
        <p:spPr>
          <a:xfrm>
            <a:off x="176212" y="-1690687"/>
            <a:ext cx="4714875" cy="3533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Shape 317" descr="http://www.sanandreasfault.org/4020_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743200"/>
            <a:ext cx="4645724" cy="35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 descr="http://geology.com/articles/images/san-andreas-fault-ma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2743200"/>
            <a:ext cx="3536482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624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sng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3"/>
              </a:rPr>
              <a:t>http://www.sepuplhs.org/middle/iaes/students/simulations/SEPUP_Plate_simulation.swf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/>
              <a:t>S</a:t>
            </a: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imulation of the tectonic plate movement we talked about today!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588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 sz="3200" b="0" i="0" u="none" strike="noStrike" cap="small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PLATE MOTION SIMULATION</a:t>
            </a: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1143000"/>
            <a:ext cx="3921441" cy="501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0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12" name="Shape 112" descr="051011_earthquak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562951" cy="236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1269440808-volcan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0"/>
            <a:ext cx="3577789" cy="339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Earthquak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787" y="0"/>
            <a:ext cx="3351212" cy="243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volcano-eruptio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362200"/>
            <a:ext cx="2998025" cy="449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redoubt-volcano-alaska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1800" y="2895600"/>
            <a:ext cx="5376034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6a00d8341bf7f753ef00e553c2545b8833-800wi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5600" y="2362200"/>
            <a:ext cx="2436205" cy="448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2971800" y="2971800"/>
            <a:ext cx="3810000" cy="1262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482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7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HOW???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QUICK REVIEW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225" y="1719969"/>
            <a:ext cx="5601050" cy="42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6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ESSENTIAL QUESTIONS</a:t>
            </a:r>
            <a:r>
              <a:rPr lang="en-US" sz="32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32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lang="en-US" sz="32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077200" cy="48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Draw and label the 4 main layers of the Earth: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0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0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0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450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0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0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750" y="2667000"/>
            <a:ext cx="5003332" cy="306802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577850" y="5943600"/>
            <a:ext cx="7727950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 sz="36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are the 2 type of crust?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26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ESSENTIAL QUESTIONS</a:t>
            </a:r>
            <a:r>
              <a:rPr lang="en-US" sz="19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19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lang="en-US" sz="1900" b="0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305800" cy="5407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Explain why the Earth’s interior is separated into these layers: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6" name="Shape 346"/>
          <p:cNvSpPr txBox="1"/>
          <p:nvPr/>
        </p:nvSpPr>
        <p:spPr>
          <a:xfrm>
            <a:off x="457200" y="3276600"/>
            <a:ext cx="8153400" cy="1323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4000" b="0" i="0" u="sng" strike="noStrike" cap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DENSITY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000" b="0" i="0" u="sng" strike="noStrike" cap="none">
              <a:solidFill>
                <a:srgbClr val="E75C0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2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ESSENTIAL QUESTIONS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077200" cy="55594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8333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4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If it is so hot, why is the inner core solid?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1371600" y="2667000"/>
            <a:ext cx="6172200" cy="206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Because it is under so much intense </a:t>
            </a:r>
            <a:r>
              <a:rPr lang="en-US" sz="3200" b="0" i="0" u="sng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PRESSURE</a:t>
            </a:r>
            <a:r>
              <a:rPr lang="en-US" sz="32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from the other layers sitting on top of it.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00000"/>
              <a:buFont typeface="Century Schoolbook"/>
              <a:buNone/>
            </a:pPr>
            <a:r>
              <a:rPr lang="en-US" sz="32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ESSENTIAL QUESTIONS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305800" cy="5407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Which 2 layers make up the lithosphere?</a:t>
            </a:r>
          </a:p>
          <a:p>
            <a:pPr marL="273050" marR="0" lvl="0" indent="-4686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Which layer does the lithosphere sit on top of?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1143000" y="2743200"/>
            <a:ext cx="7391400" cy="1200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28571"/>
              <a:buFont typeface="Arial"/>
              <a:buChar char="•"/>
            </a:pPr>
            <a:r>
              <a:rPr lang="en-US" sz="28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r>
              <a:rPr lang="en-US" sz="36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Crust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00000"/>
              <a:buFont typeface="Arial"/>
              <a:buChar char="•"/>
            </a:pPr>
            <a:r>
              <a:rPr lang="en-US" sz="36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Mantle (solid upper portion)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1143000" y="5562600"/>
            <a:ext cx="6629400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28571"/>
              <a:buFont typeface="Arial"/>
              <a:buChar char="•"/>
            </a:pPr>
            <a:r>
              <a:rPr lang="en-US" sz="28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6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Asthenosphere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ESSENTIAL QUESTIONS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305800" cy="5407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Which layer is broken into tectonic plates?</a:t>
            </a:r>
          </a:p>
          <a:p>
            <a:pPr marL="273050" marR="0" lvl="0" indent="-4686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What are the 3 types of tectonic plate boundaries?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1143000" y="2743200"/>
            <a:ext cx="7391400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28571"/>
              <a:buFont typeface="Arial"/>
              <a:buChar char="•"/>
            </a:pPr>
            <a:r>
              <a:rPr lang="en-US" sz="28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r>
              <a:rPr lang="en-US" sz="36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Lithosphere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1143000" y="5562600"/>
            <a:ext cx="7010400" cy="58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14285"/>
              <a:buFont typeface="Arial"/>
              <a:buChar char="•"/>
            </a:pPr>
            <a:r>
              <a:rPr lang="en-US" sz="28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32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Convergent, Divergent, Transform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ESSENTIAL QUESTIONS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305800" cy="5407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What is the key word that goes with each type of boundary that indicates the type of movment?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4686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685800" y="4038600"/>
            <a:ext cx="7848600" cy="181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00000"/>
              <a:buFont typeface="Arial"/>
              <a:buChar char="•"/>
            </a:pPr>
            <a:r>
              <a:rPr lang="en-US" sz="40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Convergent = Collide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00000"/>
              <a:buFont typeface="Arial"/>
              <a:buChar char="•"/>
            </a:pPr>
            <a:r>
              <a:rPr lang="en-US" sz="36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Divergent = Divide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00000"/>
              <a:buFont typeface="Arial"/>
              <a:buChar char="•"/>
            </a:pPr>
            <a:r>
              <a:rPr lang="en-US" sz="36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Transform =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ESSENTIAL QUESTIONS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305800" cy="5407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What is it called when one plate sinks beneath another?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Which plate will sink?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4686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1143000" y="2743200"/>
            <a:ext cx="7391400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28571"/>
              <a:buFont typeface="Arial"/>
              <a:buChar char="•"/>
            </a:pPr>
            <a:r>
              <a:rPr lang="en-US" sz="28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r>
              <a:rPr lang="en-US" sz="36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Subduction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1143000" y="5029200"/>
            <a:ext cx="7391400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28571"/>
              <a:buFont typeface="Arial"/>
              <a:buChar char="•"/>
            </a:pPr>
            <a:r>
              <a:rPr lang="en-US" sz="28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r>
              <a:rPr lang="en-US" sz="36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denser plate/oceanic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ESSENTIAL QUESTIONS</a:t>
            </a:r>
          </a:p>
        </p:txBody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305800" cy="5407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What event occurs at all plate boundaries?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4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 which type of plate boundary will any mountains occur?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4686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4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1" name="Shape 391"/>
          <p:cNvSpPr txBox="1"/>
          <p:nvPr/>
        </p:nvSpPr>
        <p:spPr>
          <a:xfrm>
            <a:off x="1143000" y="2743200"/>
            <a:ext cx="7391400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28571"/>
              <a:buFont typeface="Arial"/>
              <a:buChar char="•"/>
            </a:pPr>
            <a:r>
              <a:rPr lang="en-US" sz="28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r>
              <a:rPr lang="en-US" sz="36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Earthquakes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1143000" y="5486400"/>
            <a:ext cx="7391400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28571"/>
              <a:buFont typeface="Arial"/>
              <a:buChar char="•"/>
            </a:pPr>
            <a:r>
              <a:rPr lang="en-US" sz="28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</a:t>
            </a:r>
            <a:r>
              <a:rPr lang="en-US" sz="36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Convergent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ESSENTIAL QUESTIONS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7467600" cy="5254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If new crust is created at divergent boundaries, then why doesn’t Earth get any bigger?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1066800" y="3124200"/>
            <a:ext cx="7315200" cy="3540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800" b="0" i="0" u="sng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SUBDUCTION!</a:t>
            </a:r>
            <a:r>
              <a:rPr lang="en-US" sz="28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As new crust is formed at a </a:t>
            </a:r>
            <a:r>
              <a:rPr lang="en-US" sz="2800" b="0" i="0" u="sng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divergent boundaries</a:t>
            </a:r>
            <a:r>
              <a:rPr lang="en-US" sz="28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old crust is being melted down at </a:t>
            </a:r>
            <a:r>
              <a:rPr lang="en-US" sz="2800" b="0" i="0" u="sng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convergent boundaries</a:t>
            </a:r>
            <a:r>
              <a:rPr lang="en-US" sz="28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where subduction is occurring.  New crust is being “created” at the same rate that old crust is being “destroyed.”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>
              <a:solidFill>
                <a:srgbClr val="E75C0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5C01"/>
              </a:buClr>
              <a:buSzPct val="100000"/>
              <a:buFont typeface="Arial"/>
              <a:buChar char="•"/>
            </a:pPr>
            <a:r>
              <a:rPr lang="en-US" sz="2800" b="0" i="0" u="none">
                <a:solidFill>
                  <a:srgbClr val="E75C0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Earth recycles itself!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8683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600" b="1" i="0" u="none" strike="noStrike" cap="smal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LAW OF UNIFORMITARIANISM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4724400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397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800" b="0" i="0" u="sng" strike="noStrike" cap="none">
                <a:solidFill>
                  <a:srgbClr val="E9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Law of Uniformitarianism: </a:t>
            </a:r>
            <a:r>
              <a:rPr lang="en-US" sz="2800" b="0" i="0" u="none" strike="noStrike" cap="none">
                <a:solidFill>
                  <a:srgbClr val="E9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States that Earth is an always changing place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same forces of change are at work today that were at work in the past.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Some changes are gradual; some changes are fast…some times both!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25" name="Shape 125" descr="volcano-erup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143000"/>
            <a:ext cx="3654735" cy="548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6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PLATE TECTONICS REVIEW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7467600" cy="5056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Please turn to your note guide from last class so you can reference it during the mini lab activity!</a:t>
            </a:r>
          </a:p>
        </p:txBody>
      </p:sp>
      <p:pic>
        <p:nvPicPr>
          <p:cNvPr id="406" name="Shape 406" descr="http://upload.wikimedia.org/wikipedia/commons/thumb/4/40/Tectonic_plate_boundaries.png/500px-Tectonic_plate_boundari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2743200"/>
            <a:ext cx="6172200" cy="3417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74676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REVIEW:  LANDFORMS VS. EVENTS</a:t>
            </a:r>
          </a:p>
        </p:txBody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4267200" cy="5330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is the difference between a landform and an event?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So, when the lab asks for a landform will you know what to write?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So, when the lab asks you for an event, will you know what to write?</a:t>
            </a: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9987" y="1143000"/>
            <a:ext cx="3921441" cy="501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1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REMEMBER…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7467600" cy="5483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It is the movement of the tectonic plates that cause the majority of changes on Earth.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Some changes happen quickly, while others happen slowly, but none have been more Earth changing than this…</a:t>
            </a:r>
          </a:p>
        </p:txBody>
      </p:sp>
      <p:pic>
        <p:nvPicPr>
          <p:cNvPr id="420" name="Shape 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173412"/>
            <a:ext cx="3651748" cy="2220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4699000"/>
            <a:ext cx="3940978" cy="20553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Shape 422"/>
          <p:cNvGrpSpPr/>
          <p:nvPr/>
        </p:nvGrpSpPr>
        <p:grpSpPr>
          <a:xfrm>
            <a:off x="3432175" y="4267200"/>
            <a:ext cx="1465708" cy="1297699"/>
            <a:chOff x="3432175" y="4267200"/>
            <a:chExt cx="1465708" cy="1297699"/>
          </a:xfrm>
        </p:grpSpPr>
        <p:pic>
          <p:nvPicPr>
            <p:cNvPr id="423" name="Shape 4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32175" y="4267200"/>
              <a:ext cx="1465708" cy="1297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Shape 424"/>
            <p:cNvSpPr txBox="1"/>
            <p:nvPr/>
          </p:nvSpPr>
          <p:spPr>
            <a:xfrm rot="2100000">
              <a:off x="3519487" y="4627562"/>
              <a:ext cx="1236662" cy="485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Shape 425"/>
          <p:cNvSpPr txBox="1"/>
          <p:nvPr/>
        </p:nvSpPr>
        <p:spPr>
          <a:xfrm>
            <a:off x="4191000" y="3657600"/>
            <a:ext cx="2438400" cy="708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INTRO TO CONTINENTAL DRIFT…SORT OF ☺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1534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sng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3"/>
              </a:rPr>
              <a:t>https://www.youtube.com/watch?v=TzzGPfVx32M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432" name="Shape 4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2590800"/>
            <a:ext cx="6048341" cy="4037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300" b="0" i="0" u="sng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PANGAEA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3657600" cy="51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3975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Scientist </a:t>
            </a:r>
            <a:r>
              <a:rPr lang="en-US" sz="2800" b="0" i="0" u="sng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Alfred Wegener</a:t>
            </a: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noticed that Earth’s continents seemed to fit together like a puzzle, so he hypothesized that they were once joined in a single “super continent” called </a:t>
            </a:r>
            <a:r>
              <a:rPr lang="en-US" sz="2800" b="1" i="0" u="sng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Pangaea</a:t>
            </a:r>
          </a:p>
          <a:p>
            <a:pPr marL="273050" marR="0" lvl="0" indent="-3975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800" b="1" i="0" u="sng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which means “all land”</a:t>
            </a:r>
          </a:p>
        </p:txBody>
      </p:sp>
      <p:pic>
        <p:nvPicPr>
          <p:cNvPr id="439" name="Shape 439" descr="pangaea chang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0187" y="381000"/>
            <a:ext cx="4479364" cy="5561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255 MILLION YEARS AGO</a:t>
            </a:r>
          </a:p>
        </p:txBody>
      </p:sp>
      <p:pic>
        <p:nvPicPr>
          <p:cNvPr id="445" name="Shape 445" descr="255my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5362" y="1600200"/>
            <a:ext cx="7153275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152 MILLION YEARS AGO</a:t>
            </a:r>
          </a:p>
        </p:txBody>
      </p:sp>
      <p:pic>
        <p:nvPicPr>
          <p:cNvPr id="451" name="Shape 451" descr="150my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87425" y="1600200"/>
            <a:ext cx="7169150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26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66 MILLION YEARS AGO </a:t>
            </a:r>
            <a:br>
              <a:rPr lang="en-US" sz="26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6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EXTINCTION OF THE DINOSAURS</a:t>
            </a:r>
          </a:p>
        </p:txBody>
      </p:sp>
      <p:pic>
        <p:nvPicPr>
          <p:cNvPr id="457" name="Shape 457" descr="66my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5362" y="1600200"/>
            <a:ext cx="7153275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PRESENT DAY POSITION</a:t>
            </a:r>
          </a:p>
        </p:txBody>
      </p:sp>
      <p:pic>
        <p:nvPicPr>
          <p:cNvPr id="463" name="Shape 463" descr="toda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9500" y="1600200"/>
            <a:ext cx="6985000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50 MILLION YEARS FROM NOW</a:t>
            </a:r>
          </a:p>
        </p:txBody>
      </p:sp>
      <p:pic>
        <p:nvPicPr>
          <p:cNvPr id="469" name="Shape 469" descr="50myfromnow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3162" y="1600200"/>
            <a:ext cx="6796087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SINKHOLES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sng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3"/>
              </a:rPr>
              <a:t>http://www.youtube.com/watch?v=RUjo3K_00tY</a:t>
            </a:r>
          </a:p>
          <a:p>
            <a:pPr marL="273050" marR="0" lvl="0" indent="-3797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Would you categorize them as a fast change, a slow change, or both?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They seem to be getting more common…WHY?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150 MILLION YEARS FROM NOW</a:t>
            </a:r>
          </a:p>
        </p:txBody>
      </p:sp>
      <p:pic>
        <p:nvPicPr>
          <p:cNvPr id="475" name="Shape 475" descr="150myfromnow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3162" y="1600200"/>
            <a:ext cx="6796087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250 MILLION YEARS FROM NOW</a:t>
            </a:r>
          </a:p>
        </p:txBody>
      </p:sp>
      <p:pic>
        <p:nvPicPr>
          <p:cNvPr id="481" name="Shape 481" descr="250myfromnow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73162" y="1600200"/>
            <a:ext cx="6796087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1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CONTINENTAL DRIFT</a:t>
            </a:r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5102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3797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This led to his </a:t>
            </a:r>
            <a:r>
              <a:rPr lang="en-US" sz="2400" b="0" i="0" u="sng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Theory of Continental Drift</a:t>
            </a:r>
            <a:r>
              <a:rPr lang="en-US" sz="2400" b="0" i="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– that although the continents were once joined, they slowly drifted apart!  </a:t>
            </a:r>
          </a:p>
          <a:p>
            <a:pPr marL="273050" marR="0" lvl="0" indent="-3797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But nobody believed him ☹…why?</a:t>
            </a:r>
          </a:p>
          <a:p>
            <a:pPr marL="273050" marR="0" lvl="0" indent="-3797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3797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sng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Wegener’s Evidence: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1. Matching </a:t>
            </a:r>
            <a:r>
              <a:rPr lang="en-US" sz="2400" b="1" i="0" u="sng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rock layers </a:t>
            </a: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on different continents</a:t>
            </a:r>
          </a:p>
          <a:p>
            <a:pPr marL="273050" marR="0" lvl="0" indent="-3797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2. Matching </a:t>
            </a:r>
            <a:r>
              <a:rPr lang="en-US" sz="2400" b="1" i="0" u="sng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fossils</a:t>
            </a:r>
            <a:r>
              <a:rPr lang="en-US" sz="2400" b="1" i="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on different continents</a:t>
            </a:r>
          </a:p>
          <a:p>
            <a:pPr marL="273050" marR="0" lvl="0" indent="-3797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3. Evidence of </a:t>
            </a:r>
            <a:r>
              <a:rPr lang="en-US" sz="2400" b="1" i="0" u="sng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climate change </a:t>
            </a: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– tropical plant fossils in cold places, ice scratches in warm places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488" name="Shape 488"/>
          <p:cNvPicPr preferRelativeResize="0"/>
          <p:nvPr/>
        </p:nvPicPr>
        <p:blipFill/>
        <p:spPr>
          <a:xfrm>
            <a:off x="6858000" y="0"/>
            <a:ext cx="1989137" cy="14779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563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SEA-FLOOR SPREADING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153400" cy="5635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sng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3"/>
              </a:rPr>
              <a:t>http://www.youtube.com/watch?v=GyMLlLxbfa4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3797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Harry Hess’ discovery turned the Theory of Continental Drift into the Theory of Plate Tectonics!</a:t>
            </a:r>
          </a:p>
        </p:txBody>
      </p:sp>
      <p:pic>
        <p:nvPicPr>
          <p:cNvPr id="495" name="Shape 495" descr="http://mail.colonial.net/%7Ehkaiter/Aaa_web_images2012/harry_hes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7400" y="1371600"/>
            <a:ext cx="498157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SEA FLOOR SPREADING</a:t>
            </a:r>
          </a:p>
        </p:txBody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sea floor spreads apart at divergent boundaries allowing new crust to form…this new crust builds Mid-Ocean ridges</a:t>
            </a:r>
          </a:p>
          <a:p>
            <a:pPr marL="273050" marR="0" lvl="0" indent="-3975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crust </a:t>
            </a:r>
            <a:r>
              <a:rPr lang="en-US" sz="2800" b="0" i="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closest</a:t>
            </a: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to the crack is the </a:t>
            </a:r>
            <a:r>
              <a:rPr lang="en-US" sz="2800" b="0" i="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youngest</a:t>
            </a: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while the crust </a:t>
            </a:r>
            <a:r>
              <a:rPr lang="en-US" sz="2800" b="0" i="0" u="none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further</a:t>
            </a: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from the crack is </a:t>
            </a:r>
            <a:r>
              <a:rPr lang="en-US" sz="2800" b="0" i="0" u="none">
                <a:solidFill>
                  <a:srgbClr val="3366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older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800" b="1" i="1" u="none">
              <a:solidFill>
                <a:srgbClr val="008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02" name="Shape 502" descr="http://mail.colonial.net/%7Ehkaiter/A_IMAGES/midoceanridgebe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5019675"/>
            <a:ext cx="2944266" cy="1835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3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MAGNETIC REVERSALS</a:t>
            </a:r>
          </a:p>
        </p:txBody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7467600" cy="5254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Minerals in the magma that rise through the cracks in the sea floor align themselves with Earth’s magnetic poles (North and South)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 the rock cools, the minerals stay fixed in this position, like a compass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Earth’s poles periodically reverse.  The “stripes” of rock along the ocean floor record these reversals.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09" name="Shape 509" descr="http://higheredbcs.wiley.com/legacy/college/levin/0471697435/chap_tut/images/nw0137-n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6475" y="4267200"/>
            <a:ext cx="3546475" cy="220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8683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QUICK REVIEW</a:t>
            </a:r>
          </a:p>
        </p:txBody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5330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is the former “supercontinent” called?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Why is it called Pangaea?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idea that the continents had slowly moved is called…?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Who was the scientist that proposed the idea of both Pangaea &amp; Continental Drift?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Why didn’t people believe him?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did he use as evidence to prove his theory?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LAND FORM was later discovered on the ocean floor that supported his theory?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9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QUIC</a:t>
            </a:r>
            <a:r>
              <a:rPr lang="en-US" sz="3900"/>
              <a:t>K</a:t>
            </a:r>
            <a:r>
              <a:rPr lang="en-US" sz="39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REVIEW</a:t>
            </a:r>
          </a:p>
        </p:txBody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407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How is this land form created?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This discovery turned the Theory of Continental Drift into the Theory of…?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further discovered that the oldest crust was located…? 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 the youngest crust was located…?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Not only were there age patterns, but patterns of what else?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Which scientist is responsible for the discovery of the Mid-Ocean Ridge &amp; Sea-Floor Spreading?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2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TECTONIC PLATE MAP ANALYSIS</a:t>
            </a:r>
          </a:p>
        </p:txBody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28" name="Shape 528" descr="http://www.regentsearthscience.com/tsunami/plate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417637"/>
            <a:ext cx="8589074" cy="505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HOT SPOTS!</a:t>
            </a:r>
          </a:p>
        </p:txBody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Read Hawaii…How? 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35" name="Shape 535" descr=" bathymetric map of Kachemak Bay, Alask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3041650"/>
            <a:ext cx="4568190" cy="343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1905000" y="381000"/>
            <a:ext cx="6858000" cy="434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2900" b="1" i="0" u="none" strike="noStrike" cap="smal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SOME THINGS HAPPEN SLOWLY, WHILE OTHERS HAPPEN QUICKLY, BUT WHAT THEY BOTH HAVE IN COMMON IS A LOT OF THEM STEM FROM </a:t>
            </a:r>
            <a:r>
              <a:rPr lang="en-US" sz="2900" b="1" i="0" u="sng" strike="noStrike" cap="small">
                <a:solidFill>
                  <a:srgbClr val="E90000"/>
                </a:solidFill>
                <a:latin typeface="Arial"/>
                <a:ea typeface="Arial"/>
                <a:cs typeface="Arial"/>
                <a:sym typeface="Arial"/>
              </a:rPr>
              <a:t>MOVEMENT</a:t>
            </a:r>
            <a:r>
              <a:rPr lang="en-US" sz="2900" b="1" i="0" u="none" strike="noStrike" cap="smal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…BUT MOVEMENT OF WHAT????</a:t>
            </a:r>
            <a:r>
              <a:rPr lang="en-US" sz="22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200" b="1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lang="en-US" sz="2200" b="1" i="0" u="none" strike="noStrike" cap="small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00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1800" b="1" i="0" u="none" strike="noStrike" cap="none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-1600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HINT:</a:t>
            </a:r>
          </a:p>
        </p:txBody>
      </p:sp>
      <p:grpSp>
        <p:nvGrpSpPr>
          <p:cNvPr id="138" name="Shape 138"/>
          <p:cNvGrpSpPr/>
          <p:nvPr/>
        </p:nvGrpSpPr>
        <p:grpSpPr>
          <a:xfrm>
            <a:off x="2378075" y="6046787"/>
            <a:ext cx="2704784" cy="420655"/>
            <a:chOff x="2378075" y="6046787"/>
            <a:chExt cx="2704784" cy="420655"/>
          </a:xfrm>
        </p:grpSpPr>
        <p:pic>
          <p:nvPicPr>
            <p:cNvPr id="139" name="Shape 1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78075" y="6046787"/>
              <a:ext cx="2704784" cy="420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Shape 140"/>
            <p:cNvSpPr txBox="1"/>
            <p:nvPr/>
          </p:nvSpPr>
          <p:spPr>
            <a:xfrm>
              <a:off x="2438400" y="6165850"/>
              <a:ext cx="2520950" cy="139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9937" y="4724400"/>
            <a:ext cx="1919386" cy="213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58200" cy="563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26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HOT SPOTS! – Reading Comprehension</a:t>
            </a:r>
          </a:p>
        </p:txBody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458200" cy="5330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is the Earth’s lithosphere made up of?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Where can a volcano form?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plate are the Hawaiian Islands on?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Are they at a plate boundary or a hot spot?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What is a hot spot?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Does a hot spot move?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So what is moving?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How many islands has this hot spot formed to make the Hawaiian Island chain?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30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Where are there other hot spots?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32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HOT SPOT VIDEOS – Discovery Education</a:t>
            </a:r>
          </a:p>
        </p:txBody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7924800" cy="5056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Hot Spots: The Formation of the Hawaiian Islands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sng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3"/>
              </a:rPr>
              <a:t>http://app.discoveryeducation.com/player/view/assetGuid/C485747E-A115-41D6-9D42-D6FFE6CA3914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Yellowstone’s Super Volcano: A Ticking Time Bomb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sng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4"/>
              </a:rPr>
              <a:t>http://app.discoveryeducation.com/player/view/assetGuid/2CE8482D-877D-48D3-A9BB-9A03A86321DA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48" name="Shape 548" descr="http://t1.gstatic.com/images?q=tbn:ANd9GcR0XEciC43oqFUtayqxgOI-fCld6RPCpW92aNr1djL5G1bIHhbSArtRxu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050" y="5056187"/>
            <a:ext cx="2137953" cy="1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Shape 549" descr="http://t3.gstatic.com/images?q=tbn:ANd9GcQA6UnS5558CSTvHl41oSpMUEwaP7kwwUxKkG6lhNkGrMgU7niM-eKqgD1u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1500" y="4370387"/>
            <a:ext cx="3338234" cy="22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8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HOT SPOTS</a:t>
            </a:r>
          </a:p>
        </p:txBody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8486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Hot spots occur </a:t>
            </a:r>
            <a:r>
              <a:rPr lang="en-US" sz="2800" b="0" i="0" u="sng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far</a:t>
            </a: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from plate </a:t>
            </a:r>
          </a:p>
          <a:p>
            <a:pPr marL="273050" marR="0" lvl="0" indent="-39751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	boundaries.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Magma rises and eventually melts through the crust above it. 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plate moves, but the hot spot stays in the same place - creates a series of volcanic islands or volcanoes.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Hot spots help measure plate movement.</a:t>
            </a:r>
          </a:p>
        </p:txBody>
      </p:sp>
      <p:pic>
        <p:nvPicPr>
          <p:cNvPr id="556" name="Shape 5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61912"/>
            <a:ext cx="2370546" cy="2370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entury Schoolbook"/>
              <a:buNone/>
            </a:pPr>
            <a:r>
              <a:rPr lang="en-US" sz="4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“CONTINENTS ADRIFT”</a:t>
            </a:r>
          </a:p>
        </p:txBody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8534400" cy="5254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37973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Conclusion Plate Tectonics &amp; Continental Drift</a:t>
            </a:r>
          </a:p>
          <a:p>
            <a:pPr marL="273050" marR="0" lvl="0" indent="-37973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sng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3"/>
              </a:rPr>
              <a:t>http://www.youtube.com/watch?v=HrKTuCDierM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sng">
              <a:solidFill>
                <a:schemeClr val="hlink"/>
              </a:solidFill>
              <a:latin typeface="Century Schoolbook"/>
              <a:ea typeface="Century Schoolbook"/>
              <a:cs typeface="Century Schoolbook"/>
              <a:sym typeface="Century Schoolbook"/>
              <a:hlinkClick r:id="rId3"/>
            </a:endParaRPr>
          </a:p>
        </p:txBody>
      </p:sp>
      <p:sp>
        <p:nvSpPr>
          <p:cNvPr id="563" name="Shape 563" descr="data:image/jpeg;base64,/9j/4AAQSkZJRgABAQAAAQABAAD/2wCEAAkGBxQTEhUUExQWFBQXGBUXFxcXFxgYGhcXFhwXFxYXHBccHCggGholHBcXIjEhJSkrLi4uFx8zODMsNygtLisBCgoKDg0OGhAQGiwkICQsLCwsLCwsLCwsLCwsLCwsLCwsLCwsLCwsLCwsLCwsLCwsLCwsLCwsLCwsLCwsLCwsLP/AABEIALcBEwMBIgACEQEDEQH/xAAbAAABBQEBAAAAAAAAAAAAAAAEAQIDBQYAB//EAD0QAAEDAgQDBgMHAwMEAwAAAAEAAhEDIQQSMUEFUWETInGBkaEGMvAUQmKxwdHhI1JyFdLxQ4KiwjN0kv/EABkBAAMBAQEAAAAAAAAAAAAAAAABAgMEBf/EACIRAQEAAgICAwEAAwAAAAAAAAABAhESIQMxE0FRImFxgf/aAAwDAQACEQMRAD8A8tbTUgpqYMTwxei8i+RAKacKaIbTTxTQi+QOKacKaJFNOFNCeQYU04UkSKaeKaC3QwppwpokU04UktkGFNOFNFCklFNGz0GFJL2SKFNO7NLY0GYyEVWxL3gBziY3JXCmnCmlZKuWz0DNBS0MI5xAAJJMADUlEimrz4YtUIIEFplx1aBeR1tHmoyuo08eO6tqWFDTRBGXI35DJIJFyeUShsZhq1YwO4yRLvvRvlHPx5K1bPaBpEsgZn2iQI11kkAa7JuKrdnqJ7omeYBJuOc6Bcm3o6UOK4DT3LnRElzvmy3g7R7KR9E1ngZgKMXImXC/d9gOaM+0dzMQHROaRAbFg0NN5t7Kr4DxB9VxJIbTDwIAu4/h9vJIukr8BQEVASwukNMkQ3NEeHincP4UzDCqWCXOMBxi8icojafWVaYyiXHKKbcoGYZomxBkamxO6QYlpyGZgkQfEiYjX+UbPUC4Wi8vc54g6C4nfTkhOOUHuq0AC0MDrzzuAAJvr5WROMzOaHHbRukme7pc2j12QPHXtAbUFqnzhoElwaZNvI32RCvpV8cpPyPZ2gpNbMMjM6oDsJO5JssxRx1CnWBdSDsoeCY+Y5YachgAzqtE6uzFUnPjM4Go4MJFoAhzjygm/osNi6+YNBaA4Agnd03BPM9VthN9JndbWj8SU30R2dHvglvZ/dbIMumIyxOvVYh1E5osf8SCPIiyjoPLTIcW2NxPLS3oiOHtkn1Wvjx1RnvGWpRRSiijhSSmktnFfKANFMNJWBppjqaeznlVzsOuR/ZrktL+ajm01IKanFNSNpo24tBxTTxTRApp7aSWz0HFNOFNEimnCmjZ6DCmnimiBTTxTQeg4ppwYiBTThTQfEOKaUU0R2acGIPQcMShiIyJciR6Dhid2anDE7Ig9JOFYI1KrGxIJE7d0fNfwWjbhGNeMoDQ3MXWk5Re4PT380J8PuysqOA7wLZMWDYcfeD6BTY6v2YABu5xJzEHMHCA2AdBEHzXN5bd6dnhxkx2uC/NFoE76QNz6WHVVGPrGLhz6jRMAE2JkGeYEXVm1hgFr5iZneYtE2H7KtxNckFzfmqNc2+pJcYjwG6xbMzjamUUwQXVC+HsBmZOgAPzEH81o8DgHNqmo5zWtDYNNogBomGk6SCdlk8NUqfbGADM6nO033cecArZY2sSGh3cJNpNzExIG3ROpxQDFdpUiDAm+ljqDbQ5VDTqNYGtDSHNIksAvIBnqI180LjC5tJ3Zhz3GJIiARIDQZvvpK7DvFOi3tjBcA7QiBplJBu7VJRjK7nxlAzHtC6TYNFpJaLnayreMUaopvcC0vYxzQWmAGE5nGDq+8fyiMPxGjFUsIpgGHAznImbC9p18OqqPiLFvfTaKQztvLhJta19dRtsnJ2i3pj8HiHMfLZPQTedRbUHcKDHVXPe5z/mJvO20eS2vwpwx9Jj6jmZXiQC8fKGxmcAfHXost8Q0i2s+W5ZMif7TofMQV0Y5S3R4+1WVacEokkmLaKrRWArljgR59QtMfY803hZGmFFcaKPZQTvs6fJ5vFWGio3UVbHDqN9FHIuKq7FKrDsUqfIaqdtJPbSRTaaeKaNnxDCknCkihTTgxB6DCkl7NFBiXIg9BhTThTRAYnBiD0HFNODERkTgxMaDdmlFNE5EvZo0A4Yu7NFiieR9FIzCk9Ez0B7NLkViMH19k8YMc0j0BoVC3TQ6jnyQ+IoZwAdlcDDN+iu7FvJRljKuWwIwH7PlH3AQTbvTds78/ZCYbHSRTDajRoS2TkJJjqRsP8AI8le0MKC0k2bvG/MctPzUNUwA2gy+a4ZoRvJOkWjxXL5NSunDdnYLA8JdmqPL4qaRq4wDOoM2EBWVLhFMGnbO8QZdebmZGltPGEzhdZ2dwrACpDcveBMGc03tYhH4RxGRzhlGUBoJvaxJvebR4LOtJFdxOi4ve81CBo3KBYyQNbCY2VXw/C03B1I1HvLtC4DuACTAi0yL9VdVbjKQCcs5SLE7nlYm0c1SnCuGMZ2QaMrQXWuW2EW5zAHSUQqocd8LvdUIoZswsS9wALTYCAJmFTcX4Q7D/NUDoN2jMOkjpPgvQqeGjEufIbMACTNuczuRfksT8c4ttRzYiQCJboYMaTbS3itcMrbpnljAnGOO1KtUCk6zmsbAmD+Eg77eSpeIVnve41CS+YdPMeyF0RDOzgXcH7zGXXwnRdGMkVZrsO+nEHY6LQ4DhIY2lVc5pL3NytkRH3pnUi1h15KfD4jCUmFsmq4kAuLRAaCZIJmAel7Kk4hii4htsrMwaQIsTPpdLdqbbl03oYuNNU/wZxl2YUqhLgRDJEwReJ1iPyW1FMHYKbdMfjUBpphpLSNww5D0XPZGym+Q/hZr7OeR9Fy0BqDkuS+Sj4Z+q4MTwxTtpp4proYaDhieGKcU04U0xoOGJwpqcMS5EwgyJwYpwxKGICAMShinDE4MTCAMTmtU+RL2acCMOPNLnKlFNL2aYQ5iuk81NkXdmkEF10lTdmuyJGIfP2fKCMz80foPEx7onFN7MwIu5gED5WggHTSYB8lFhA0NdYl+0C8bwlpte8yAA03vJDSyDFtrR4hcPlmsq7fH3jEmIo/1HPgBtNlr6OJGW3Kx9EmIxrD2b2d+XOjbctiPEctJQGPx4pNJqOOSp3RH4ZuQD4fkpqH/TDGmabM0luXKXHU8vmJKyaBcbWcJdLT3QLiA12ouLa7aBdw4QahzS+QHD8QBiDvd08gFRcexLHvDO1gknOWkltpyxyuP+UT8McYpsoQ6p32ue9+mZxiGkTqCLzdVx6Rymy44tou7cmHNJJMkzLbNHMk2/7VgviHiArPzMblzNbI1uJuTub6qw+JeKHEF1y1jB3QSSXbX236KHgeLFGnXeGl5hrRIkAGSZMEbD0W+GOptlct1m3MCjDFLMknqm1Dey3aS30QG6eynMp1DDudZrST0BKv+D/DtR7w2o1zGEE5tPDznYotkRll+HfBvCqj6zHtEMY4FzvC8dZ/VeoSFWcOoNo0202Wa33OpJPNEGqufK7Eqd7hsUPUnn7JjqvVRuqdVFiuTjTSpufquS0NnBieGJ4anhq7HIYGJcilDU8MTJBkS5ER2R5JC3mg9IgxLlT3kATqntaLEgfqbaAnQI2ciMsgSbDW++1ueq5sHRDViS65m142GzQkGGc6I1AF9EbFg0MTgxNDKjRGYEncQiaOctALWW3mCT9bJ8i4ociXIjKIgmWtPSSoQx1+6L+yfIcUWRd2atMMLf8ATFjJIkiNv5Q5oAj5nQNtvGUuZ8AWRd2aKLdIaI+uqjObTK2/NLY4o2S0yLEaITBuIqVTUcYyw1gE5pmZHTW3NH5YPev008Eylh+0c0ACZGgJiNSsfLjMptr47Z0rBQpyHVvlaXPIfBIZ8rZjQl5Ji+ykxvEZbWeTkDw0taDcjQkncwBa2qq8dVex1fu5nPIu64hsyAPrbkqxtKvjKYc52UUwW6kSQZE+Ermkb3L6B/EeOoGkW0qbdRD75y6XSZ1vZZM1i0gtkHqtnT4CCxrSwuqPJsDBGt9dIEoHiXw07tXgAMY2D3jo3Qkc4P5rfDLGdMrL7rMlxnvX5hFYamxz3NJ7NkSJvMRAmwn+VeD4ba6mX9sMrRDnDvd8ODYj+24MypeMYZj8E2q0NzMhjnAC7h3XC2g3HNXzieNYzEObfIIE2kyVA1XWM4G5mHZXkFr9tCDcR10lUxVyytcfWm44XjiWtcymJyhuYwHOLQAfKQVb0uJAnKD3hqF55gca9jmkOcANpt1gaLb8LbnaHlrYeLm8mbKMprtjZZdDa2MeATlkATMxZPw+JL2hwEjxU2VgaQLyIvpCiYWt0iOSy2ev8mvqOH3VG7Eu/tCV+IBOqjfUZGpnxCCv+zTi38guUXbt+iEqfX4Xf61QI5JzXDmhW1UhqrXZD+0Ce1xP0EJRqN3MIkYhnNPZ6Oc8hROe06g+iY+q3Y/moXYg7I2Q2m3oB/kleG82k9B+qBbiyP5umHEGNvQJGOFObkBS0cQ0WAPlAVQcQU3tjzTLa8Dm2sBzMpzqvL15qhNcru2KBtoWVOum0C/mkq4qeW3P97LP9oVOMK4xcX6pHtcUqxLoloncnSN1NiH0wLVBM3nbqFTU8EYnM2ZiJupauELogs8p/ZBpXY8ZomR6KWlxFs3JAvv/AAhW8IdEyIGv/KKwnBczg0GXG9iI58+SNiSoa+Pl1jbkf3VvweezDsty6AT/AGQb+oPog28KHaFkTG4Ij1VngWub3A6cl8txcxAJ5a81j5r/AC18U/rtX4/DF7sxYYgtm3zCQbctNOSpv9NaGOBsHTpo3a4mJJt5LW4mq+o5jmttlJNptbTlMjryWX4piHs7Oi5oIdlJg2gSdY8CubGt85PaWthBSIyNDnQQXHW28/3HSyyfx7iDIAEyAc3lt0stfxPiLAC43MgAMN5iZkaG+vQLz/iOHq4iow/KHQxpc4DTprEEXW2HvdZZ+tRacD4f/SZmEUhTNSqYBuYLGwdbpnGsSXtDCBlf/wDCxmj57onreR/iVbjBihh20GvDi8EZ3fLmOjZ6HZYzj2K7fEBrXNGTutqTlact834eSrH+qnL+YveMUqdCkKVQhwptYCwnf70XmbgjovO6wBcYsD7dFpn4atXBfUa+o9wGSIiG2OY8oI1M6c1n6tB1NxD2lp5HxhbeOaTy+03DXsaRnbmboRvB3HVbHh+JpuAbTMhoAAvosK2dlefD4d2gLTBAJ8hqFeeO5tnbqtg0W0Vfi8SAn1qjtzCrarJ1KwkGVDYnFlV9XFu5q4fTYg6uGB2WuNjOyqt2JPMrkUcE0/eXK9wdPSqGFn5nR0Ak/spDgwD96NtB+i6lTJMCw8NEXSw86H8lm00AGFPh5/wpBgrakH1kqyGHAAgyTy28lN2UAuaJHMiI8kDSrGEaBe59ijW4TDhozE5uV4/LRPpNJGZxA0sTooq2WSBD/rkg9EZgaFruM7AG/JNZhqc7GNoPuSiaQqAgXHKdB+yTEYUzJDSPwmP5CD0CfhWkmBfkCP2Q2JwBGjXA8jHsVeDEMY0B1MtmYdz6KBtWlN8wveZA8EbLSpHCXwILSTsDMJruHEGHED60Vk7Ftz2blHQn1QWMrSCQZA/JGxpD9idNtOaa2pUYYAkm1rlF4Xip7rReRHeH1ZQik5z3w8BpOg/cpbGgj8U+bgyn4fiFRpsCY9kZUwrWti7jzvrzT8N8P1nU84e1gOgJvA3KQ1Q+J41UiCCJ2MqL/VCYsgqtN03df80dh8FI1EpH2vOCfIaj5tp4b+cxfaOqO4PAe9xuHktJ3A0AnqSDzsED2RpUmgFrWkd+Cc7nXFh4emqfV/o0gQIhwcZJmZBEkdALBcufddeHUH4viQblYw95sMkuAmNZ25eqAr0g45oBDWNAi8hxkkchYjzU1RzCwua5rSQ0uJbJLTJtP4j6IDHYgmmQXFuZ0A2kCbDopkVaCxdMvAIADJM8srZEf/r8k3h1Cl2eZjWd6ASBJGXXwvN5OqTibgQaTCJAJlzjDY+8fWw8VXjFtoljW5jTflEgEmASZ0gDTyKtkKpYaplJe8uBzGDlGVjoJItIOoHjss38UcOFWowMs1ncNxIsHNAG5ubDVavEYyGPAALg4WBkmbgeh8FSfEzCWFjJL7VKhkiC2DAO0zED+1Xhe05ToXgaLKFENbGdpnMb6638ZCwHxLjGVK5LQQ2wEm/X3TeJ8VfUgSbxN9Y589vRQV6QzEWIGmXTyJ1XR48NXdZZZ9GULInC1y12YfUocOmyssDgi4gAare/5c99jKOKJ6eK6tXtCl4nw11INki82GoUeH4c+o2QL7DmsuvZ6y9AjiDFyhnV5ReN4e9gl7Ynwn0Vc9hGoIVTVLX6k7RcofNcqGnsDGkajxnZPykNgj97qNtcP3A8h+ilokyRtzWG26TD0w0SZN+d0a8tLCA2P++56gRCDdVaAbmeoEKKliXCQYE7gA/ojYG9qCzK4ZuRMCPIaofDODDJh02vp6AptKrMiLeACjfGgI1mIRsLXDYxwMNFz96b+F0xtdzXkkCTqYCrA8jWI2UrK5Owb4WKDG4lxNiC4HUxH8ob7HT0zEeJIg8vqFK/EmwbpFydZ3iE0YrkCmQYYBloOvsoanC27OjorOHPsGgCZ5X5mbqY4BgALnCeUn9AgM3W4ZBzS5w5IUUgDuD6LVDDtMgOEbG6KbwtgAOZpO+aw9NUqJGSe90c0lPiFUDKJIXomF4W2o2GlpG4DYE8/ZV2NFOk/I4W6ae6lWqwNfDPJk3HMTBPKVdcNou0LTTBBBLtZAmLrRFod3miGbSq/G45rAZHh4JWnMQWOJfkJcGwRmO4veLJ/E8eypmZ8zCAB05mdTJCzZqVKlQmcrOXPw5Ih1QDRY2RpMlw/Hy0gkSIA28+lkDjarSWQRlaQY2tcjnP6lAkyYlNayXETYRB/P8AJA5JWYggZTdocXHYkbX6Km4jj6tQuaxrGsjKHOcZjZwjQjRJxckOEZi11hBgW1tzuqrHVyHuDmuEtGmtpGYbRoFeOKMsjsM6vSkZ2aABxJtBkePnzRlXiZAe4jO62VsjLtci15/MKhxdR2UEPDoFwCcwB59RoUvDq+c5RrB9oha8ftnuqjGOeXFzhBcSdLXvZSYOqSYRtfuuh4senoUtUCkQ8NbUpncjQ7gkfmtZloW8prRKdITZej/A3BMwL3A6fMdPALHNfRrNaGRSe3Z2/mNVv/h7i4phrHd1sWA5+O6zzz2Xjw73Q/EuCipV7oJbOusq04X8PZDmMtgaarR8O4jQgQAdJjZaHGNpBsGL/WqxuWnTMJ7eZ8b4Vma0w2xkH9FV0+FUanztBd1tpsF6IeFCpLoOUbD9Astx+k0OyskwOV5CXIrh9s7U+GaQJAsPAfsuTTxA8iuT3kj+fxaU+6dIPVFU3O5etlW0qzgZiD1ui2Y1+4B6rRB1UgG8J7DmFh7qJtcHU3PmnNfl08ZhATtwztojqubQIP0U3D1i4xr5xCuaFMACYJ9vUpwADQ3Any/ZT06O+X68EVUqxoQPf9EU9xyCzZPK8/omQfC4TtJMEtGptYchKIZRY0Et/wDIXPoiKWJYA01BoNGgD3Q9bGU3aEtG4m5QaDEY05SNADe8+NlDhqpqTmIjqE6ph21Xw0QPVLjcI5rbuJA0BtogDcLiabNhbSADJ8SU+o7tz3j3QRoNuUrPDM9pcBDRuVYUOJdkyHT00SC1xfGeyYGU8rYBGl/WdVlMZizUfJVbxfjEu5k8kIMZGhl3sPDmotVtrH8QYxkO1jc6D91nOL47Mcx32jn7R0Vc6pJvc8ylrxHeuRoPRTbs9upyRmPdG3VIat/D36Jj6s6nT2QtarOXL1/MXS0W0zqxAJ3cbfp+6fgKkgDSJzfqPyQTXFzvA26/wpMLiYMAgnvW8XGPronopU+MGZwGmUzPIBA4jBZs7nu+ZpaOYl0hoG+nuFaNa3MA4gk6+I+ih+LvHZG0OdZnkQR4BEOqJ2Bl1QgDmCNiRGU7EWNkBw7DHM0stJykdQM0/wCNp8lonRLwDsDFrOvb390LTodmRVi5eSWjwIkdb/mtJkjSPG0czYdBOzo0J00VdgqhZDTGsX0IOxGxvqrfF0yabSCLjyOa4/NBU6c/MNOfT808b0Vd9ja6SzuEE2NxPhq3yTcPxWpRdD5I3m8cod+6MokNv/c4NnWNMpXV8I10kibZXN89R7EJb/VLihxwSCwydCJg+Td1p+E/EhkB2a+kz6XuvNqHC7/P/iSO7l5WvpKv8BUfSb33te0XB1geKjKT6VjlXqVfj4DLEttoBHv+yzf2sOqFzrrPVuPsNPMTZZ2n8VgOuClMLfS7m3X2Vv8AbzSLKH42Zyd6JU+GX4W8V/UDfPxRGGoki4tzT8TDbAfym4VziZIgK2SxwIps0a2eZF1JXcw7BNoV2DcpmLynSb6Kgbw7C56kkhrBqf0A5q2qOY0QHS0qoo4MxqPDl5p3Ylx7p01SNaVMMIBmZ2UGFd2dSXAFvJV+IqlhgmfFObjg6ABdAX2NxbHxDRYeiqK2HLjmmL6BIWncZULUrZTZ09UwsqGOa0gE5MtrIyg9tVxzvluwJuSsvi8TFinYasdrpUL/ABLgx8AjKPRV+IdmcXbBVWJxRCiweOJNwSFNpl4jgyBJmDeDaT+yw32x9N7mkiMxsb+QPJaj4k4k5wIBgAa8uiw+LfJkA+J1KrGbZ53tr219BG4nxSV3zEX5ee6oeD13iS4nIBvqTy5qzfWc4kN11JOg/c9FFx1Vck9QwPVBh5Gtjlt56paVTvwdBz3PMrizMSAZAuTyvMD0CCTYS7idtB1J/RJXpdnVa5n3paY0/u/Q+yQOG1hz5pMZUOs2b3hG8beF0favoW6iTIkFzrudyH9qnxBDy38NhzuGj0mEHiyJEmGCc3UnSeQU1Z39N3PaOkGPBSqAXmHCRYvM+IATcZVIqA6smPDkp6xDngmxjlvF5Hp5IYwXzH3h6DVVE1MG5qY5g5XDwMfsfNT4nCWnT6/eUPwmrepOgDfMxAPoAisZUByiY59Ygn9PRK+z+gZpAhwOhgHn+F3l+ygw2IcQ0u+YW8QDEo5wNj4g+G3ugatGGzBvJ0i95PsnCTVAQO5pMjod/I3t6KqrMIYRJadoPdLSL9NfNEtraEGDtyPQ9frVPrlpblImdOhKqdFe2ZqV3i2a2n0EOXklG18N3yGm2aIO0x7fsh6tHs3Q9pH1stpWmOjA4pVE6t9ELk9xXC/j3nDAu7zKVWoJIzMpVHtkWIzNaRINlMcO/X7PiPAUK3+xBYqq4cOoubiamF/r4zvMeWgk1CQHNBBdpaJIkmCJIn+HqlVrKjnYutXJoVyHGs8tkU6hBY3PFiPm7x5tp783KnPFCVcHVcbUMQB/9et/sUowTwLUMRPPsa3+xPr43FPo4BtLEOZVqYCs7M+oQHVB2F3E2zQXAOOhcgqWPe0U8P2+MpVauIwdHEUqtVznMa4PL6tGvJOWoWxYiNgBErmfxQXlrtEChXI5dhWH/oostQOGZtSlMmH03sJAiYDmiYkacxzT69eo5pZh62Nr06WIJrUHVH0sSGFpIp06hIqVA2M0TJ8yQXXxLX0MC5ld9dpp4mKlUQ8w+iId+Jp7s/hTmXZZeOSbVfEaUmTKiwVbIc2XzOiLr5zrBQbm5egVsRz8bn0sqyqBJ1naFGCBMH3T8Picu0hIGYqlMT6IzBFoAEoinUDxIABQmNoxpcjkgF4gxpFrqlfTqCwRLqjxqm08TdKmzfFKrmk5qZd1Mwq5mMtGUQL/APK3ji0jQeap6uHZcZWbyYG6cyjO4VlauLkgjbZWODxJc2BsLu2ndXGG4HSIkiSd/rZQ4rAVvkpZSwbmB5J2yjjYENRrd5J38U2viHDLlF4uPFGf6M8sBeWhxIty80aMERsHGNZ9hZTuHqqym51QWy33M26eKSq0G0GR9Sm1jW7SDSIaD90DTxJhLVw9UnNSaRpZxA19ZT0EGIxzC2HGCLQdVNhcWHNgOBIFwNht4hVeNxLS4NqtIIsYgeiCxdEiTRcS0bT3gN1XASr4Y4Zw3c+wiY/NBMqkOcJjl4z+t/QLLmoZmTKe7FE3k5ufTrzT4aafHWkpcSDXRpMA5rDMDHpYBA/6o8OIdMg3tp9c1U4rEZyDEGBPIkWlI3EmIPebyM+xFwnxhzx3S+p8fEQGkHmYv5JlTjpeCxzrRZ0RJHPkq3E4K2Zpkbg6i0+aDLRCOEEkqxGIDg5siZkfrfZHMxAcwRYtgEeG/mFngn0cQWmQnZBfF+L8Fr3QSA60HZ3QpmIwTnCBdt4HI9FRurkmZRWF4tUZvmHXX1U3r0Xx1C/APnRcrdvGqUCacneQDdKl/wAVvN6YKuEqYenSxNOs806ld7HUnNaCKz81819IVpwA4PDuzUqWKghwNN9VpY4PGU5mAwTC5cspNj5LDm4bABrmuw+IqMNM0mtfXLhTplwflZLu73mtM62TGuwOVzXUcU9xNMio6tNRnYyaWR+bu5ZMR5ylXKuMHyVGPsQ73Z4zte07Ttu3Hah5aWk5827TBT8Y+kW4enh6bqVOi2sIc7MSarqbiZkkmWuJnmlXIkK52zSEuvFwmYwGJXLlSFRafFNeS3qEq5IH0sZFxZHHEArlyRwx5zGNggcREkQNkq5ACVaT8pvIVQ/DnNL3GB92yVciJsWFLFSzunp5ofGY6oxvdulXI+yt6UZ4zWEB25kaXCtuBMrVjmLiGk9NtFy5XlJIWPdaGtwkRLiSN1UYrBvYJoui8nMZ02C5cs2lkZ7EYRzyX1HAME7EmByi4WdfXh5LbNkwPw7ApFy2xo8U37QvqSUxcuVV0SaculcuQaUVDcgm+qjc+Vy5FKSGrkq5SZF0rlymmSVy5cst03//2Q=="/>
          <p:cNvSpPr txBox="1"/>
          <p:nvPr/>
        </p:nvSpPr>
        <p:spPr>
          <a:xfrm>
            <a:off x="176212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4" name="Shape 564" descr="http://s1.ibtimes.com/sites/www.ibtimes.com/files/styles/picture_this/public/2011/03/25/78405-an-earthquake-damaged-road-and-bridge-are-seen-in-tarla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4325" y="2514600"/>
            <a:ext cx="4714875" cy="352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Shape 565" descr="http://www.cryptomundo.com/wp-content/uploads/MSH80_eruption_mount_st_helens_plume_07-22-80_me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212" y="2286000"/>
            <a:ext cx="4714875" cy="3150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2300" b="0" i="0" u="none" strike="noStrike" cap="small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KEY VOCABULARY TERMS FOR THIS POWERPOINT…BUT DON’T FORGET THE ROCK CYCLE WORDS!!!</a:t>
            </a:r>
          </a:p>
        </p:txBody>
      </p:sp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3657600" cy="48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563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Crust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Mantle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Outer Core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Inner Core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Lithosphere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Asthenosphere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Convection Current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Magma/Lava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Law of Uniformitarianism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Tectonic Plates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Subduction</a:t>
            </a:r>
          </a:p>
        </p:txBody>
      </p:sp>
      <p:sp>
        <p:nvSpPr>
          <p:cNvPr id="572" name="Shape 572"/>
          <p:cNvSpPr txBox="1">
            <a:spLocks noGrp="1"/>
          </p:cNvSpPr>
          <p:nvPr>
            <p:ph type="body" idx="2"/>
          </p:nvPr>
        </p:nvSpPr>
        <p:spPr>
          <a:xfrm>
            <a:off x="4270375" y="1295400"/>
            <a:ext cx="3657600" cy="48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563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Divergent Boundary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Convergent Boundary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Transform Boundary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Mid-Ocean Ridge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Rift Valley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Deep-ocean Trench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Pangaea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Continental Drift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Sea floor Spreading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Magnetic Reversal</a:t>
            </a: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Hot Spot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457200" marR="0" lvl="0" indent="-563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4300" b="0" i="0" u="none" strike="noStrike" cap="small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TECTONIC PLATES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8610600" cy="5407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</a:t>
            </a: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Lithosphere</a:t>
            </a: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is broken into many large and small slabs of rock called </a:t>
            </a:r>
            <a:r>
              <a:rPr lang="en-US" sz="2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tectonic plates </a:t>
            </a:r>
            <a:r>
              <a:rPr lang="en-US" sz="24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 where two plates meet, a lot of changes can occur.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400" b="1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14600"/>
            <a:ext cx="9141943" cy="4466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276600" y="1481137"/>
            <a:ext cx="54102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plates move because of </a:t>
            </a:r>
            <a:r>
              <a:rPr lang="en-US" sz="2800" b="1" i="0" u="sng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convection currents</a:t>
            </a:r>
            <a:r>
              <a:rPr lang="en-US" sz="2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hot, soft rock in the </a:t>
            </a:r>
            <a:r>
              <a:rPr lang="en-US" sz="2800" b="1" i="0" u="sng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mantle</a:t>
            </a:r>
            <a:r>
              <a:rPr lang="en-US" sz="2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rises…then it cools, and sinks. </a:t>
            </a:r>
          </a:p>
          <a:p>
            <a:pPr marL="273050" marR="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800" b="1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81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60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TECTONIC PLATES</a:t>
            </a:r>
          </a:p>
        </p:txBody>
      </p:sp>
      <p:cxnSp>
        <p:nvCxnSpPr>
          <p:cNvPr id="155" name="Shape 155"/>
          <p:cNvCxnSpPr/>
          <p:nvPr/>
        </p:nvCxnSpPr>
        <p:spPr>
          <a:xfrm>
            <a:off x="0" y="1371600"/>
            <a:ext cx="9144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6" name="Shape 156"/>
          <p:cNvSpPr txBox="1"/>
          <p:nvPr/>
        </p:nvSpPr>
        <p:spPr>
          <a:xfrm>
            <a:off x="381000" y="1981200"/>
            <a:ext cx="2362200" cy="3170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 sz="40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How do the tectonic plates move?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9500" y="3886200"/>
            <a:ext cx="2984500" cy="29660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Shape 158"/>
          <p:cNvCxnSpPr/>
          <p:nvPr/>
        </p:nvCxnSpPr>
        <p:spPr>
          <a:xfrm>
            <a:off x="4038600" y="3886200"/>
            <a:ext cx="2667000" cy="83820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276600" y="1481137"/>
            <a:ext cx="54102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0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1. Divergent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0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2. Convergent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•"/>
            </a:pPr>
            <a:r>
              <a:rPr lang="en-US" sz="40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3. Transform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746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900" b="0" i="0" u="none" strike="noStrike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TECTONIC PLATES</a:t>
            </a:r>
          </a:p>
        </p:txBody>
      </p:sp>
      <p:cxnSp>
        <p:nvCxnSpPr>
          <p:cNvPr id="165" name="Shape 165"/>
          <p:cNvCxnSpPr/>
          <p:nvPr/>
        </p:nvCxnSpPr>
        <p:spPr>
          <a:xfrm>
            <a:off x="0" y="1371600"/>
            <a:ext cx="9144000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6" name="Shape 166"/>
          <p:cNvSpPr txBox="1"/>
          <p:nvPr/>
        </p:nvSpPr>
        <p:spPr>
          <a:xfrm>
            <a:off x="0" y="2286000"/>
            <a:ext cx="2971800" cy="2185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Schoolbook"/>
              <a:buNone/>
            </a:pPr>
            <a:r>
              <a:rPr lang="en-US" sz="34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There are 3 types of plate boundaries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1484</Words>
  <Application>Microsoft Office PowerPoint</Application>
  <PresentationFormat>On-screen Show (4:3)</PresentationFormat>
  <Paragraphs>282</Paragraphs>
  <Slides>64</Slides>
  <Notes>64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Century Schoolbook</vt:lpstr>
      <vt:lpstr>Noto Sans Symbols</vt:lpstr>
      <vt:lpstr>Oriel</vt:lpstr>
      <vt:lpstr>1_Oriel</vt:lpstr>
      <vt:lpstr>Bell work 11/16</vt:lpstr>
      <vt:lpstr>QUICK REVIEW…</vt:lpstr>
      <vt:lpstr>PowerPoint Presentation</vt:lpstr>
      <vt:lpstr>LAW OF UNIFORMITARIANISM</vt:lpstr>
      <vt:lpstr>SINKHOLES</vt:lpstr>
      <vt:lpstr>SOME THINGS HAPPEN SLOWLY, WHILE OTHERS HAPPEN QUICKLY, BUT WHAT THEY BOTH HAVE IN COMMON IS A LOT OF THEM STEM FROM MOVEMENT …BUT MOVEMENT OF WHAT???? </vt:lpstr>
      <vt:lpstr>TECTONIC PLATES</vt:lpstr>
      <vt:lpstr>TECTONIC PLATES</vt:lpstr>
      <vt:lpstr>TECTONIC PLATES</vt:lpstr>
      <vt:lpstr>SUBDUCTION</vt:lpstr>
      <vt:lpstr>DIVERGENT</vt:lpstr>
      <vt:lpstr>DIVERGENT</vt:lpstr>
      <vt:lpstr>DIVERGENT</vt:lpstr>
      <vt:lpstr>REAL-WORLD EXAMPLES : Divergent Boundary</vt:lpstr>
      <vt:lpstr>CONVERGENT</vt:lpstr>
      <vt:lpstr>CONVERGENT:  CONTINENTAL-CONTINENTAL</vt:lpstr>
      <vt:lpstr>CONVERGENT:  CONTINENTAL-CONTINENTAL</vt:lpstr>
      <vt:lpstr>REAL-WORLD EXAMPLES:  Continental-Continental Convergent</vt:lpstr>
      <vt:lpstr>CONVERGENT:  OCEANIC-OCEANIC</vt:lpstr>
      <vt:lpstr>CONVERGENT:  OCEANIC-OCEANIC</vt:lpstr>
      <vt:lpstr>REAL-WORLD EXAMPLES:  Oceanic-Oceanic Convergent</vt:lpstr>
      <vt:lpstr>CONVERGENT:  OCEANIC- CONTINENTAL</vt:lpstr>
      <vt:lpstr>CONVERGENT:  OCEANIC-CONTINENTAL</vt:lpstr>
      <vt:lpstr>REAL-WORLD EXAMPLES:  Continental-Oceanic Convergent</vt:lpstr>
      <vt:lpstr>TRANSFORM</vt:lpstr>
      <vt:lpstr>TRANSFORM</vt:lpstr>
      <vt:lpstr>TRANSFORM</vt:lpstr>
      <vt:lpstr>REAL-WORLD EXAMPLES: Transform Boundary</vt:lpstr>
      <vt:lpstr>PLATE MOTION SIMULATION</vt:lpstr>
      <vt:lpstr>QUICK REVIEW</vt:lpstr>
      <vt:lpstr>ESSENTIAL QUESTIONS </vt:lpstr>
      <vt:lpstr>ESSENTIAL QUESTIONS </vt:lpstr>
      <vt:lpstr>ESSENTIAL QUESTIONS</vt:lpstr>
      <vt:lpstr>ESSENTIAL QUESTIONS</vt:lpstr>
      <vt:lpstr>ESSENTIAL QUESTIONS</vt:lpstr>
      <vt:lpstr>ESSENTIAL QUESTIONS</vt:lpstr>
      <vt:lpstr>ESSENTIAL QUESTIONS</vt:lpstr>
      <vt:lpstr>ESSENTIAL QUESTIONS</vt:lpstr>
      <vt:lpstr>ESSENTIAL QUESTIONS</vt:lpstr>
      <vt:lpstr>PLATE TECTONICS REVIEW</vt:lpstr>
      <vt:lpstr>REVIEW:  LANDFORMS VS. EVENTS</vt:lpstr>
      <vt:lpstr>REMEMBER…</vt:lpstr>
      <vt:lpstr>INTRO TO CONTINENTAL DRIFT…SORT OF ☺</vt:lpstr>
      <vt:lpstr>PANGAEA</vt:lpstr>
      <vt:lpstr>255 MILLION YEARS AGO</vt:lpstr>
      <vt:lpstr>152 MILLION YEARS AGO</vt:lpstr>
      <vt:lpstr>66 MILLION YEARS AGO  THE EXTINCTION OF THE DINOSAURS</vt:lpstr>
      <vt:lpstr>PRESENT DAY POSITION</vt:lpstr>
      <vt:lpstr>50 MILLION YEARS FROM NOW</vt:lpstr>
      <vt:lpstr>150 MILLION YEARS FROM NOW</vt:lpstr>
      <vt:lpstr>250 MILLION YEARS FROM NOW</vt:lpstr>
      <vt:lpstr>CONTINENTAL DRIFT</vt:lpstr>
      <vt:lpstr>SEA-FLOOR SPREADING</vt:lpstr>
      <vt:lpstr>SEA FLOOR SPREADING</vt:lpstr>
      <vt:lpstr>MAGNETIC REVERSALS</vt:lpstr>
      <vt:lpstr>QUICK REVIEW</vt:lpstr>
      <vt:lpstr>QUICK REVIEW</vt:lpstr>
      <vt:lpstr> TECTONIC PLATE MAP ANALYSIS</vt:lpstr>
      <vt:lpstr>HOT SPOTS!</vt:lpstr>
      <vt:lpstr>HOT SPOTS! – Reading Comprehension</vt:lpstr>
      <vt:lpstr>HOT SPOT VIDEOS – Discovery Education</vt:lpstr>
      <vt:lpstr>HOT SPOTS</vt:lpstr>
      <vt:lpstr>“CONTINENTS ADRIFT”</vt:lpstr>
      <vt:lpstr>KEY VOCABULARY TERMS FOR THIS POWERPOINT…BUT DON’T FORGET THE ROCK CYCLE WORDS!!!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 11/16</dc:title>
  <dc:creator>Bauer, Jennifer M.</dc:creator>
  <cp:lastModifiedBy>Bauer, Jennifer M.</cp:lastModifiedBy>
  <cp:revision>1</cp:revision>
  <dcterms:modified xsi:type="dcterms:W3CDTF">2017-11-16T15:42:58Z</dcterms:modified>
</cp:coreProperties>
</file>